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1"/>
  </p:notesMasterIdLst>
  <p:sldIdLst>
    <p:sldId id="256" r:id="rId2"/>
    <p:sldId id="422" r:id="rId3"/>
    <p:sldId id="433" r:id="rId4"/>
    <p:sldId id="278" r:id="rId5"/>
    <p:sldId id="378" r:id="rId6"/>
    <p:sldId id="436" r:id="rId7"/>
    <p:sldId id="437" r:id="rId8"/>
    <p:sldId id="412" r:id="rId9"/>
    <p:sldId id="341" r:id="rId10"/>
    <p:sldId id="345" r:id="rId11"/>
    <p:sldId id="346" r:id="rId12"/>
    <p:sldId id="374" r:id="rId13"/>
    <p:sldId id="347" r:id="rId14"/>
    <p:sldId id="307" r:id="rId15"/>
    <p:sldId id="390" r:id="rId16"/>
    <p:sldId id="391" r:id="rId17"/>
    <p:sldId id="438" r:id="rId18"/>
    <p:sldId id="351" r:id="rId19"/>
    <p:sldId id="439" r:id="rId20"/>
    <p:sldId id="440" r:id="rId21"/>
    <p:sldId id="394" r:id="rId22"/>
    <p:sldId id="402" r:id="rId23"/>
    <p:sldId id="344" r:id="rId24"/>
    <p:sldId id="425" r:id="rId25"/>
    <p:sldId id="426" r:id="rId26"/>
    <p:sldId id="428" r:id="rId27"/>
    <p:sldId id="427" r:id="rId28"/>
    <p:sldId id="406" r:id="rId29"/>
    <p:sldId id="383" r:id="rId3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perador" initials="O" lastIdx="52" clrIdx="0"/>
  <p:cmAuthor id="1" name="Claudia Parra" initials="CP"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32F"/>
    <a:srgbClr val="249FCA"/>
    <a:srgbClr val="95C23B"/>
    <a:srgbClr val="9D0174"/>
    <a:srgbClr val="3F69B0"/>
    <a:srgbClr val="CC00FF"/>
    <a:srgbClr val="DB1F48"/>
    <a:srgbClr val="EC1914"/>
    <a:srgbClr val="FF99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8" autoAdjust="0"/>
    <p:restoredTop sz="99822" autoAdjust="0"/>
  </p:normalViewPr>
  <p:slideViewPr>
    <p:cSldViewPr>
      <p:cViewPr>
        <p:scale>
          <a:sx n="73" d="100"/>
          <a:sy n="73" d="100"/>
        </p:scale>
        <p:origin x="-19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76AE1B-1FF5-427E-9123-2F6EB7601792}" type="datetimeFigureOut">
              <a:rPr lang="es-ES" smtClean="0"/>
              <a:pPr/>
              <a:t>14/09/2020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561B8-FB4D-4CC1-814C-5748E8AAC314}" type="slidenum">
              <a:rPr lang="es-ES" smtClean="0"/>
              <a:pPr/>
              <a:t>‹Nº›</a:t>
            </a:fld>
            <a:endParaRPr lang="es-ES"/>
          </a:p>
        </p:txBody>
      </p:sp>
    </p:spTree>
    <p:extLst>
      <p:ext uri="{BB962C8B-B14F-4D97-AF65-F5344CB8AC3E}">
        <p14:creationId xmlns:p14="http://schemas.microsoft.com/office/powerpoint/2010/main" val="56929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1</a:t>
            </a:fld>
            <a:endParaRPr lang="es-ES"/>
          </a:p>
        </p:txBody>
      </p:sp>
    </p:spTree>
    <p:extLst>
      <p:ext uri="{BB962C8B-B14F-4D97-AF65-F5344CB8AC3E}">
        <p14:creationId xmlns:p14="http://schemas.microsoft.com/office/powerpoint/2010/main" val="3238815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t>[Leer</a:t>
            </a:r>
            <a:r>
              <a:rPr lang="es-PE" baseline="0" dirty="0" smtClean="0"/>
              <a:t> la diapositiva: primero el lado derecho; luego el lado izquierdo. El lado izquierdo es una lista de solo algunos de los proyectos piloto desarrollados en Camboya. Es una mezcla de proyectos muy diversa].</a:t>
            </a:r>
            <a:endParaRPr lang="es-PE"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24</a:t>
            </a:fld>
            <a:endParaRPr lang="es-ES"/>
          </a:p>
        </p:txBody>
      </p:sp>
    </p:spTree>
    <p:extLst>
      <p:ext uri="{BB962C8B-B14F-4D97-AF65-F5344CB8AC3E}">
        <p14:creationId xmlns:p14="http://schemas.microsoft.com/office/powerpoint/2010/main" val="1078489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t>Principales</a:t>
            </a:r>
            <a:r>
              <a:rPr lang="es-PE" baseline="0" dirty="0" smtClean="0"/>
              <a:t> componentes del proyecto:</a:t>
            </a:r>
          </a:p>
          <a:p>
            <a:endParaRPr lang="es-PE" baseline="0" dirty="0" smtClean="0"/>
          </a:p>
          <a:p>
            <a:pPr marL="171450" indent="-171450">
              <a:buFont typeface="Arial" pitchFamily="34" charset="0"/>
              <a:buChar char="•"/>
            </a:pPr>
            <a:r>
              <a:rPr lang="es-ES" dirty="0" smtClean="0"/>
              <a:t>Arreglos institucionales para el manejo integral de la cuenca;</a:t>
            </a:r>
          </a:p>
          <a:p>
            <a:pPr marL="171450" indent="-171450">
              <a:buFont typeface="Arial" pitchFamily="34" charset="0"/>
              <a:buChar char="•"/>
            </a:pPr>
            <a:r>
              <a:rPr lang="es-ES" dirty="0" smtClean="0"/>
              <a:t>Predicción de impactos de la variabilidad y el cambio climático en la hidrología de la cuenca</a:t>
            </a:r>
          </a:p>
          <a:p>
            <a:pPr marL="171450" indent="-171450">
              <a:buFont typeface="Arial" pitchFamily="34" charset="0"/>
              <a:buChar char="•"/>
            </a:pPr>
            <a:r>
              <a:rPr lang="es-ES" dirty="0" smtClean="0"/>
              <a:t>Visión común y diagnóstico transfronterizo a nivel de la cuenca</a:t>
            </a:r>
          </a:p>
          <a:p>
            <a:pPr marL="171450" indent="-171450">
              <a:buFont typeface="Arial" pitchFamily="34" charset="0"/>
              <a:buChar char="•"/>
            </a:pPr>
            <a:r>
              <a:rPr lang="es-ES" dirty="0" smtClean="0"/>
              <a:t>Proyectos piloto de demostración para el manejo de áreas y temas críticos (pesca, biodiversidad, secuestro de carbono, tecnologías para generar energía).</a:t>
            </a:r>
            <a:endParaRPr lang="es-PE"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25</a:t>
            </a:fld>
            <a:endParaRPr lang="es-ES"/>
          </a:p>
        </p:txBody>
      </p:sp>
    </p:spTree>
    <p:extLst>
      <p:ext uri="{BB962C8B-B14F-4D97-AF65-F5344CB8AC3E}">
        <p14:creationId xmlns:p14="http://schemas.microsoft.com/office/powerpoint/2010/main" val="34337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t>[Leer diapositiva]</a:t>
            </a:r>
            <a:endParaRPr lang="es-PE"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26</a:t>
            </a:fld>
            <a:endParaRPr lang="es-ES"/>
          </a:p>
        </p:txBody>
      </p:sp>
    </p:spTree>
    <p:extLst>
      <p:ext uri="{BB962C8B-B14F-4D97-AF65-F5344CB8AC3E}">
        <p14:creationId xmlns:p14="http://schemas.microsoft.com/office/powerpoint/2010/main" val="1673241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t>[Leer diapositiva]</a:t>
            </a:r>
            <a:endParaRPr lang="es-PE"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27</a:t>
            </a:fld>
            <a:endParaRPr lang="es-ES"/>
          </a:p>
        </p:txBody>
      </p:sp>
    </p:spTree>
    <p:extLst>
      <p:ext uri="{BB962C8B-B14F-4D97-AF65-F5344CB8AC3E}">
        <p14:creationId xmlns:p14="http://schemas.microsoft.com/office/powerpoint/2010/main" val="153521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t>-Las emisiones pasadas y actuales han ocasionado el cambio climático, que genera impactos globales.</a:t>
            </a: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t>-Algunos países generan más emisiones que otros, pero todos los países han basado su desarrollo en economías intensivas en carbono. Si seguimos el camino usual, la concentración de GEI seguirá aumentando con el proceso de desarrollo de los países, y con ellas el cambio climático.</a:t>
            </a: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t>-</a:t>
            </a:r>
            <a:r>
              <a:rPr lang="es-PE" sz="1200" dirty="0" smtClean="0"/>
              <a:t>El costo de mitigación será mayor cuanto más tiempo demoremos en migrar hacia economías bajas en carbono, ya que habrá que aplicar medidas más agresivas para reducir gran cantidad de emisiones acumuladas.</a:t>
            </a: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t>-</a:t>
            </a:r>
            <a:r>
              <a:rPr lang="es-PE" sz="1200" dirty="0" smtClean="0"/>
              <a:t>La ciencia indica que aún estamos a tiempo. Un escenario con esfuerzos globales de mitigación resultará en la estabilización de concentraciones de GEI,</a:t>
            </a:r>
            <a:r>
              <a:rPr lang="es-PE" sz="1200" baseline="0" dirty="0" smtClean="0"/>
              <a:t> y con esto, el cambio climático será más gradual y con menores consecuencias.</a:t>
            </a:r>
            <a:endParaRPr lang="es-PE" dirty="0"/>
          </a:p>
        </p:txBody>
      </p:sp>
      <p:sp>
        <p:nvSpPr>
          <p:cNvPr id="4" name="3 Marcador de número de diapositiva"/>
          <p:cNvSpPr>
            <a:spLocks noGrp="1"/>
          </p:cNvSpPr>
          <p:nvPr>
            <p:ph type="sldNum" sz="quarter" idx="10"/>
          </p:nvPr>
        </p:nvSpPr>
        <p:spPr/>
        <p:txBody>
          <a:bodyPr/>
          <a:lstStyle/>
          <a:p>
            <a:fld id="{D1787FFA-1594-4661-80CF-ABFA2EF42AB3}" type="slidenum">
              <a:rPr lang="es-PE" smtClean="0"/>
              <a:t>5</a:t>
            </a:fld>
            <a:endParaRPr lang="es-PE"/>
          </a:p>
        </p:txBody>
      </p:sp>
    </p:spTree>
    <p:extLst>
      <p:ext uri="{BB962C8B-B14F-4D97-AF65-F5344CB8AC3E}">
        <p14:creationId xmlns:p14="http://schemas.microsoft.com/office/powerpoint/2010/main" val="200017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lvl="0"/>
            <a:r>
              <a:rPr lang="es-PE" dirty="0" smtClean="0"/>
              <a:t>Al 2011, ya hemos emitido alrededor</a:t>
            </a:r>
            <a:r>
              <a:rPr lang="es-PE" baseline="0" dirty="0" smtClean="0"/>
              <a:t> de la mitad de lo permitido.</a:t>
            </a:r>
          </a:p>
          <a:p>
            <a:pPr lvl="0"/>
            <a:r>
              <a:rPr lang="es-PE" baseline="0" dirty="0" smtClean="0"/>
              <a:t>Sino seguimos el camino de los “2.6” habremos alcanzado nuestra cuota límite entre el 2050 y 2070.</a:t>
            </a:r>
            <a:endParaRPr lang="es-PE" dirty="0"/>
          </a:p>
        </p:txBody>
      </p:sp>
      <p:sp>
        <p:nvSpPr>
          <p:cNvPr id="4" name="3 Marcador de número de diapositiva"/>
          <p:cNvSpPr>
            <a:spLocks noGrp="1"/>
          </p:cNvSpPr>
          <p:nvPr>
            <p:ph type="sldNum" sz="quarter" idx="10"/>
          </p:nvPr>
        </p:nvSpPr>
        <p:spPr/>
        <p:txBody>
          <a:bodyPr/>
          <a:lstStyle/>
          <a:p>
            <a:fld id="{927BDC76-6E11-4AF3-86C1-BAA3CF3678CA}" type="slidenum">
              <a:rPr lang="es-PE" smtClean="0"/>
              <a:pPr/>
              <a:t>7</a:t>
            </a:fld>
            <a:endParaRPr lang="es-PE"/>
          </a:p>
        </p:txBody>
      </p:sp>
    </p:spTree>
    <p:extLst>
      <p:ext uri="{BB962C8B-B14F-4D97-AF65-F5344CB8AC3E}">
        <p14:creationId xmlns:p14="http://schemas.microsoft.com/office/powerpoint/2010/main" val="257823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dirty="0" smtClean="0"/>
              <a:t>Mejorar la gestión de animales rumiantes y prácticas de manejo de estiércol: Para la reducción de emisiones</a:t>
            </a:r>
            <a:r>
              <a:rPr lang="es-PE" baseline="0" dirty="0" smtClean="0"/>
              <a:t> de metano (CH4).</a:t>
            </a:r>
            <a:endParaRPr lang="es-E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dirty="0" smtClean="0"/>
              <a:t>Recuperación de pastos degradados con pasturas mejoradas: Para evitar la</a:t>
            </a:r>
            <a:r>
              <a:rPr lang="es-PE" baseline="0" dirty="0" smtClean="0"/>
              <a:t> pérdida de carbono almacenado en el suelo.</a:t>
            </a:r>
            <a:endParaRPr lang="es-PE"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dirty="0" smtClean="0"/>
              <a:t>Reducción de ratio Clinker para producción</a:t>
            </a:r>
            <a:r>
              <a:rPr lang="es-PE" baseline="0" dirty="0" smtClean="0"/>
              <a:t> de </a:t>
            </a:r>
            <a:r>
              <a:rPr lang="es-PE" dirty="0" smtClean="0"/>
              <a:t>cemento: Para la producción de </a:t>
            </a:r>
            <a:r>
              <a:rPr lang="es-PE" dirty="0" err="1" smtClean="0"/>
              <a:t>Clikner</a:t>
            </a:r>
            <a:r>
              <a:rPr lang="es-PE" dirty="0" smtClean="0"/>
              <a:t> se requiere la quema de carbón y</a:t>
            </a:r>
            <a:r>
              <a:rPr lang="es-PE" baseline="0" dirty="0" smtClean="0"/>
              <a:t> contribuye a las emisiones de GEI</a:t>
            </a:r>
            <a:endParaRPr lang="es-PE"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dirty="0" smtClean="0"/>
              <a:t>Reducir el uso de energía de combustibles fósiles en diversos sectores: Transporte, industria, construcción,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dirty="0" smtClean="0"/>
              <a:t>Sistemas de motores eléctricos eficientes: Para reducir</a:t>
            </a:r>
            <a:r>
              <a:rPr lang="es-PE" baseline="0" dirty="0" smtClean="0"/>
              <a:t> el consumo de combustibles fósiles.</a:t>
            </a:r>
            <a:endParaRPr lang="es-E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dirty="0" smtClean="0"/>
              <a:t>Uso de Energías Renovables:</a:t>
            </a:r>
            <a:r>
              <a:rPr lang="es-PE" baseline="0" dirty="0" smtClean="0"/>
              <a:t> </a:t>
            </a:r>
            <a:r>
              <a:rPr lang="es-PE" dirty="0" smtClean="0"/>
              <a:t>Para reducir</a:t>
            </a:r>
            <a:r>
              <a:rPr lang="es-PE" baseline="0" dirty="0" smtClean="0"/>
              <a:t> el consumo de combustibles fósiles (</a:t>
            </a:r>
            <a:r>
              <a:rPr lang="es-PE" dirty="0" smtClean="0"/>
              <a:t>producción de bioenergía, energía solar, eólica, </a:t>
            </a:r>
            <a:r>
              <a:rPr lang="es-PE" dirty="0" err="1" smtClean="0"/>
              <a:t>hidro</a:t>
            </a:r>
            <a:r>
              <a:rPr lang="es-PE" dirty="0" smtClean="0"/>
              <a:t>-energía especialmente de pequeña escala, geotérmica,</a:t>
            </a:r>
            <a:r>
              <a:rPr lang="es-PE" baseline="0" dirty="0" smtClean="0"/>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baseline="0" dirty="0" smtClean="0"/>
              <a:t>Sistema de transporte eficiente: Para reducir los tiempos de viaje y se reduzca el consumo de combustibles fósiles.</a:t>
            </a:r>
            <a:endParaRPr lang="es-ES" dirty="0" smtClean="0"/>
          </a:p>
          <a:p>
            <a:pPr marL="285750" lvl="0" indent="-285750">
              <a:buFont typeface="Arial" panose="020B0604020202020204" pitchFamily="34" charset="0"/>
              <a:buChar char="•"/>
            </a:pP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9</a:t>
            </a:fld>
            <a:endParaRPr lang="es-ES"/>
          </a:p>
        </p:txBody>
      </p:sp>
    </p:spTree>
    <p:extLst>
      <p:ext uri="{BB962C8B-B14F-4D97-AF65-F5344CB8AC3E}">
        <p14:creationId xmlns:p14="http://schemas.microsoft.com/office/powerpoint/2010/main" val="274764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Tiene ecosistemas montañosos</a:t>
            </a:r>
            <a:r>
              <a:rPr lang="es-ES" baseline="0" dirty="0" smtClean="0"/>
              <a:t> frágiles: glaciares tropicales</a:t>
            </a:r>
          </a:p>
          <a:p>
            <a:r>
              <a:rPr lang="es-ES" baseline="0" dirty="0" smtClean="0"/>
              <a:t>Tiene zonas urbanas de alta contaminación atmosférica</a:t>
            </a:r>
          </a:p>
          <a:p>
            <a:r>
              <a:rPr lang="es-ES" baseline="0" dirty="0" smtClean="0"/>
              <a:t>Zonas expuestas a deterioro forestal</a:t>
            </a:r>
          </a:p>
          <a:p>
            <a:r>
              <a:rPr lang="es-ES" baseline="0" dirty="0" smtClean="0"/>
              <a:t>Tiene zonas costeras bajas</a:t>
            </a:r>
          </a:p>
          <a:p>
            <a:r>
              <a:rPr lang="es-ES" baseline="0" dirty="0" smtClean="0"/>
              <a:t>Tiene zonas expuestas a inundaciones, sequías y desertificación</a:t>
            </a:r>
          </a:p>
          <a:p>
            <a:r>
              <a:rPr lang="es-ES" baseline="0" dirty="0" smtClean="0"/>
              <a:t>Nuestras actividades económicas son altamente sensibles a los cambios del clima</a:t>
            </a:r>
          </a:p>
          <a:p>
            <a:r>
              <a:rPr lang="es-ES" baseline="0" dirty="0" smtClean="0"/>
              <a:t>Nuestra economía depende en gran medida de ingresos generados por producción y uso de combustibles fósiles.</a:t>
            </a:r>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16</a:t>
            </a:fld>
            <a:endParaRPr lang="es-ES"/>
          </a:p>
        </p:txBody>
      </p:sp>
    </p:spTree>
    <p:extLst>
      <p:ext uri="{BB962C8B-B14F-4D97-AF65-F5344CB8AC3E}">
        <p14:creationId xmlns:p14="http://schemas.microsoft.com/office/powerpoint/2010/main" val="3458735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18</a:t>
            </a:fld>
            <a:endParaRPr lang="es-ES"/>
          </a:p>
        </p:txBody>
      </p:sp>
    </p:spTree>
    <p:extLst>
      <p:ext uri="{BB962C8B-B14F-4D97-AF65-F5344CB8AC3E}">
        <p14:creationId xmlns:p14="http://schemas.microsoft.com/office/powerpoint/2010/main" val="76324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Estas medidas </a:t>
            </a:r>
            <a:r>
              <a:rPr lang="es-ES" baseline="0" dirty="0" smtClean="0"/>
              <a:t>tienen diferentes potenciales de adaptación en parte porque </a:t>
            </a:r>
            <a:r>
              <a:rPr lang="es-PE" b="0" baseline="0" dirty="0" smtClean="0">
                <a:latin typeface="Calibri" panose="020F0502020204030204" pitchFamily="34" charset="0"/>
              </a:rPr>
              <a:t>l</a:t>
            </a:r>
            <a:r>
              <a:rPr lang="es-PE" b="0" dirty="0" smtClean="0">
                <a:latin typeface="Calibri" panose="020F0502020204030204" pitchFamily="34" charset="0"/>
              </a:rPr>
              <a:t>os riesgos variarán a través del tiempo en diferentes regiones y poblaciones, dependiendo de muchos factores.</a:t>
            </a:r>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latin typeface="Calibri" panose="020F050202020403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Refuerzo de puentes y otro tipo de infraestructura  para evitar su deterioro o destrucción por presiones climáticas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Incrementar a frecuencia de mantenimiento de carreteras ya que se dañarán más fácilmente por factores climáticos.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Adaptar los sistemas de generación hidroeléctrica antes posibles incrementos o disminución de caudal de los ríos según la ubicación.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Mejorar los sistemas de drenaje y la capacidad de los sistemas hidráulicos ante posibles incrementos de lluvias y caudales  de ríos.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Crear nuevas ofertas de seguros  para la agricultura vulnerable al cambio climático.</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19</a:t>
            </a:fld>
            <a:endParaRPr lang="es-ES"/>
          </a:p>
        </p:txBody>
      </p:sp>
    </p:spTree>
    <p:extLst>
      <p:ext uri="{BB962C8B-B14F-4D97-AF65-F5344CB8AC3E}">
        <p14:creationId xmlns:p14="http://schemas.microsoft.com/office/powerpoint/2010/main" val="269068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Agroecología: Agricultura que considera el bienestar de</a:t>
            </a:r>
            <a:r>
              <a:rPr lang="es-ES" baseline="0" dirty="0" smtClean="0"/>
              <a:t> los ecosistemas, utiliza buenas prácticas agrícolas.</a:t>
            </a:r>
            <a:endParaRPr lang="es-E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Agroforestería: Agricultura en combinación sinérgica con siembra de árboles</a:t>
            </a:r>
            <a:r>
              <a:rPr lang="es-ES" baseline="0" dirty="0" smtClean="0"/>
              <a:t> que trae beneficios para los cultivos y reduce su vulnerabilidad. </a:t>
            </a:r>
            <a:endParaRPr lang="es-E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Manejo integrado de plagas: Manejo ecológico de plagas sin uso de químicos. Ayuda a no formar resistencia en las plagas y enfermedades</a:t>
            </a:r>
            <a:r>
              <a:rPr lang="es-ES" baseline="0" dirty="0" smtClean="0"/>
              <a:t> y no contaminar los productos.</a:t>
            </a:r>
            <a:endParaRPr lang="es-E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Reservorios de agua: Infraestructura</a:t>
            </a:r>
            <a:r>
              <a:rPr lang="es-ES" baseline="0" dirty="0" smtClean="0"/>
              <a:t> para almacenamiento de agua que permite disponer de ella en caso de sequías.</a:t>
            </a:r>
            <a:endParaRPr lang="es-E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Reforestación: Siembra de árboles en zonas degradadas</a:t>
            </a:r>
            <a:r>
              <a:rPr lang="es-ES" baseline="0" dirty="0" smtClean="0"/>
              <a:t> para recuperar ecosistemas, capturar carbono y reducir la vulnerabilidad, por ejemplo, ante deslizamientos de terreno ocasionados por lluvias.</a:t>
            </a:r>
            <a:endParaRPr lang="es-E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smtClean="0"/>
              <a:t>Conservación de recursos genéticos: Conservación de la biodiversidad</a:t>
            </a:r>
            <a:r>
              <a:rPr lang="es-ES" baseline="0" dirty="0" smtClean="0"/>
              <a:t> que permite incrementar la capacidad de adaptación de los cultivos en caso de incidencia de factores climáticos. </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20</a:t>
            </a:fld>
            <a:endParaRPr lang="es-ES"/>
          </a:p>
        </p:txBody>
      </p:sp>
    </p:spTree>
    <p:extLst>
      <p:ext uri="{BB962C8B-B14F-4D97-AF65-F5344CB8AC3E}">
        <p14:creationId xmlns:p14="http://schemas.microsoft.com/office/powerpoint/2010/main" val="2067619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725561B8-FB4D-4CC1-814C-5748E8AAC314}" type="slidenum">
              <a:rPr lang="es-ES" smtClean="0"/>
              <a:pPr/>
              <a:t>21</a:t>
            </a:fld>
            <a:endParaRPr lang="es-ES"/>
          </a:p>
        </p:txBody>
      </p:sp>
    </p:spTree>
    <p:extLst>
      <p:ext uri="{BB962C8B-B14F-4D97-AF65-F5344CB8AC3E}">
        <p14:creationId xmlns:p14="http://schemas.microsoft.com/office/powerpoint/2010/main" val="116234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139320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239824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166930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4244857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4245059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3184462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3893360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324915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164123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351493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AB392AD-3685-48C9-A44A-64821C6C324E}" type="datetimeFigureOut">
              <a:rPr lang="es-ES" smtClean="0"/>
              <a:pPr/>
              <a:t>14/09/2020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7A941D0A-3B2B-4EC1-A975-A2330F534330}" type="slidenum">
              <a:rPr lang="es-ES" smtClean="0"/>
              <a:pPr/>
              <a:t>‹Nº›</a:t>
            </a:fld>
            <a:endParaRPr lang="es-ES"/>
          </a:p>
        </p:txBody>
      </p:sp>
    </p:spTree>
    <p:extLst>
      <p:ext uri="{BB962C8B-B14F-4D97-AF65-F5344CB8AC3E}">
        <p14:creationId xmlns:p14="http://schemas.microsoft.com/office/powerpoint/2010/main" val="252969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392AD-3685-48C9-A44A-64821C6C324E}" type="datetimeFigureOut">
              <a:rPr lang="es-ES" smtClean="0"/>
              <a:pPr/>
              <a:t>14/09/2020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41D0A-3B2B-4EC1-A975-A2330F534330}" type="slidenum">
              <a:rPr lang="es-ES" smtClean="0"/>
              <a:pPr/>
              <a:t>‹Nº›</a:t>
            </a:fld>
            <a:endParaRPr lang="es-ES"/>
          </a:p>
        </p:txBody>
      </p:sp>
    </p:spTree>
    <p:extLst>
      <p:ext uri="{BB962C8B-B14F-4D97-AF65-F5344CB8AC3E}">
        <p14:creationId xmlns:p14="http://schemas.microsoft.com/office/powerpoint/2010/main" val="368962003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9.jpeg"/><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2 Rectángulo"/>
          <p:cNvSpPr/>
          <p:nvPr/>
        </p:nvSpPr>
        <p:spPr>
          <a:xfrm>
            <a:off x="0" y="620688"/>
            <a:ext cx="9144000" cy="954107"/>
          </a:xfrm>
          <a:prstGeom prst="rect">
            <a:avLst/>
          </a:prstGeom>
        </p:spPr>
        <p:txBody>
          <a:bodyPr wrap="square">
            <a:spAutoFit/>
          </a:bodyPr>
          <a:lstStyle/>
          <a:p>
            <a:pPr algn="ctr"/>
            <a:r>
              <a:rPr lang="es-ES" sz="2800" dirty="0" smtClean="0">
                <a:solidFill>
                  <a:schemeClr val="bg1"/>
                </a:solidFill>
              </a:rPr>
              <a:t>CONCEPTOS BÁSICOS SOBRE CAMBIO CLIMÁTICO</a:t>
            </a:r>
          </a:p>
          <a:p>
            <a:pPr algn="ctr"/>
            <a:r>
              <a:rPr lang="es-ES" sz="2800" dirty="0" smtClean="0">
                <a:solidFill>
                  <a:schemeClr val="bg1"/>
                </a:solidFill>
              </a:rPr>
              <a:t>¿Qué es adaptación y mitigación?</a:t>
            </a:r>
            <a:endParaRPr lang="es-PE" sz="2800" dirty="0">
              <a:solidFill>
                <a:schemeClr val="bg1"/>
              </a:solidFill>
            </a:endParaRPr>
          </a:p>
        </p:txBody>
      </p:sp>
    </p:spTree>
    <p:extLst>
      <p:ext uri="{BB962C8B-B14F-4D97-AF65-F5344CB8AC3E}">
        <p14:creationId xmlns:p14="http://schemas.microsoft.com/office/powerpoint/2010/main" val="1641742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09"/>
          <a:stretch/>
        </p:blipFill>
        <p:spPr bwMode="auto">
          <a:xfrm>
            <a:off x="-3351684"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s://fbcdn-sphotos-c-a.akamaihd.net/hphotos-ak-xpf1/t31.0-8/q77/s720x720/1486070_659646457446183_6218742362497855501_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124744"/>
            <a:ext cx="5688632" cy="3857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1 CuadroTexto"/>
          <p:cNvSpPr txBox="1"/>
          <p:nvPr/>
        </p:nvSpPr>
        <p:spPr>
          <a:xfrm>
            <a:off x="6300192" y="1124743"/>
            <a:ext cx="2448272" cy="3970318"/>
          </a:xfrm>
          <a:prstGeom prst="rect">
            <a:avLst/>
          </a:prstGeom>
          <a:noFill/>
          <a:ln>
            <a:noFill/>
          </a:ln>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La Isla El Hierro dentro de las Islas Canarias, España se ha convertido en la primera isla en el mundo en  mundo en ser  totalmente energéticamente autosuficiente a través de combinar energía hídrica y eólica. Planean que para 2020 todos los vehículos de la isla circulen en base a energía eléctrica.</a:t>
            </a:r>
            <a:endParaRPr lang="es-ES" dirty="0"/>
          </a:p>
        </p:txBody>
      </p:sp>
      <p:sp>
        <p:nvSpPr>
          <p:cNvPr id="9"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bg1"/>
                </a:solidFill>
              </a:rPr>
              <a:t>MEDIDAS DE MITIGACIÓN EMPLEADAS EN EL MUNDO</a:t>
            </a:r>
            <a:endParaRPr lang="es-PE" sz="2000" b="1" dirty="0">
              <a:solidFill>
                <a:schemeClr val="bg1"/>
              </a:solidFill>
            </a:endParaRPr>
          </a:p>
        </p:txBody>
      </p:sp>
      <p:pic>
        <p:nvPicPr>
          <p:cNvPr id="10" name="Imagen 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5940152" y="769642"/>
            <a:ext cx="3203848" cy="4747590"/>
          </a:xfrm>
          <a:prstGeom prst="rect">
            <a:avLst/>
          </a:prstGeom>
        </p:spPr>
      </p:pic>
    </p:spTree>
    <p:extLst>
      <p:ext uri="{BB962C8B-B14F-4D97-AF65-F5344CB8AC3E}">
        <p14:creationId xmlns:p14="http://schemas.microsoft.com/office/powerpoint/2010/main" val="2751986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6012160" y="1141735"/>
            <a:ext cx="3059832" cy="2863329"/>
          </a:xfrm>
          <a:prstGeom prst="rect">
            <a:avLst/>
          </a:prstGeom>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409"/>
          <a:stretch/>
        </p:blipFill>
        <p:spPr bwMode="auto">
          <a:xfrm>
            <a:off x="-3351684"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d24pg1nxua23qm.cloudfront.net/contentAsset/image/bff9a21c-d032-47d7-b537-8cb7b9f4aa21/image/byInode/1/filter/Resize,Jpeg/jpeg_q/90/resize_w/9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97" y="1248975"/>
            <a:ext cx="5750889" cy="38159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3 CuadroTexto"/>
          <p:cNvSpPr txBox="1"/>
          <p:nvPr/>
        </p:nvSpPr>
        <p:spPr>
          <a:xfrm>
            <a:off x="6389948" y="1530658"/>
            <a:ext cx="2304256" cy="175432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China planta 13 millones de ha de bosques en el camino de cumplir los objetivos sobre bosques al 2020</a:t>
            </a:r>
            <a:endParaRPr lang="es-ES" dirty="0"/>
          </a:p>
        </p:txBody>
      </p:sp>
      <p:sp>
        <p:nvSpPr>
          <p:cNvPr id="9"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bg1"/>
                </a:solidFill>
              </a:rPr>
              <a:t>MEDIDAS DE MITIGACIÓN EMPLEADAS EN EL MUNDO</a:t>
            </a:r>
            <a:endParaRPr lang="es-PE" sz="2000" b="1" dirty="0">
              <a:solidFill>
                <a:schemeClr val="bg1"/>
              </a:solidFill>
            </a:endParaRPr>
          </a:p>
        </p:txBody>
      </p:sp>
    </p:spTree>
    <p:extLst>
      <p:ext uri="{BB962C8B-B14F-4D97-AF65-F5344CB8AC3E}">
        <p14:creationId xmlns:p14="http://schemas.microsoft.com/office/powerpoint/2010/main" val="919724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5497032" y="1095713"/>
            <a:ext cx="3672408" cy="3816424"/>
          </a:xfrm>
          <a:prstGeom prst="rect">
            <a:avLst/>
          </a:prstGeom>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409"/>
          <a:stretch/>
        </p:blipFill>
        <p:spPr bwMode="auto">
          <a:xfrm>
            <a:off x="-3351684"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CuadroTexto"/>
          <p:cNvSpPr txBox="1"/>
          <p:nvPr/>
        </p:nvSpPr>
        <p:spPr>
          <a:xfrm>
            <a:off x="5868144" y="1412776"/>
            <a:ext cx="2808312" cy="31393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Chile duplicó sus metas de energías renovables  y podría solicitar ofertas competitivas en el 2015 para vender electricidad como uno de los países de Sudamérica en liderar las inversiones en nuevas plantas y disminuir su dependencia de combustibles fósiles.</a:t>
            </a:r>
            <a:endParaRPr lang="es-ES" dirty="0"/>
          </a:p>
        </p:txBody>
      </p:sp>
      <p:pic>
        <p:nvPicPr>
          <p:cNvPr id="6" name="Picture 2" descr="https://encrypted-tbn2.gstatic.com/images?q=tbn:ANd9GcTkI9xUX5yLAwPhe4fkQEieHrKZkE2XxfTicp0d6gP47z5o-tWg"/>
          <p:cNvPicPr>
            <a:picLocks noChangeAspect="1" noChangeArrowheads="1"/>
          </p:cNvPicPr>
          <p:nvPr/>
        </p:nvPicPr>
        <p:blipFill>
          <a:blip r:embed="rId5" cstate="print"/>
          <a:srcRect/>
          <a:stretch>
            <a:fillRect/>
          </a:stretch>
        </p:blipFill>
        <p:spPr bwMode="auto">
          <a:xfrm>
            <a:off x="539552" y="1268760"/>
            <a:ext cx="5112568" cy="3829494"/>
          </a:xfrm>
          <a:prstGeom prst="rect">
            <a:avLst/>
          </a:prstGeom>
          <a:ln>
            <a:noFill/>
          </a:ln>
          <a:effectLst>
            <a:outerShdw blurRad="292100" dist="139700" dir="2700000" algn="tl" rotWithShape="0">
              <a:srgbClr val="333333">
                <a:alpha val="65000"/>
              </a:srgbClr>
            </a:outerShdw>
          </a:effectLst>
        </p:spPr>
      </p:pic>
      <p:sp>
        <p:nvSpPr>
          <p:cNvPr id="8"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bg1"/>
                </a:solidFill>
              </a:rPr>
              <a:t>MEDIDAS DE MITIGACIÓN EMPLEADAS EN EL MUNDO</a:t>
            </a:r>
            <a:endParaRPr lang="es-PE" sz="2000" b="1"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5724128" y="597843"/>
            <a:ext cx="3462803" cy="6005176"/>
          </a:xfrm>
          <a:prstGeom prst="rect">
            <a:avLst/>
          </a:prstGeom>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409"/>
          <a:stretch/>
        </p:blipFill>
        <p:spPr bwMode="auto">
          <a:xfrm>
            <a:off x="-3351684"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cde.elcomercio.pe/66/ima/0/0/4/3/5/4356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0006"/>
          <a:stretch/>
        </p:blipFill>
        <p:spPr bwMode="auto">
          <a:xfrm>
            <a:off x="179512" y="1110212"/>
            <a:ext cx="5682213" cy="3528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2 CuadroTexto"/>
          <p:cNvSpPr txBox="1"/>
          <p:nvPr/>
        </p:nvSpPr>
        <p:spPr>
          <a:xfrm>
            <a:off x="6084168" y="931942"/>
            <a:ext cx="2808312" cy="480131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Perú aprueba el Régimen </a:t>
            </a:r>
            <a:r>
              <a:rPr lang="es-ES" dirty="0"/>
              <a:t>Temporal de Renovación del Parque Automotor que fomenta el cambio de matriz energética (Decreto Supremo N° 213-2007-EF), y promueve el uso de gas natural vehicular (GNV). </a:t>
            </a:r>
            <a:r>
              <a:rPr lang="es-ES" dirty="0" smtClean="0"/>
              <a:t>También </a:t>
            </a:r>
            <a:r>
              <a:rPr lang="es-ES" dirty="0"/>
              <a:t>crea el “Régimen Temporal para la Renovación del Parque Automotor de Vehículos </a:t>
            </a:r>
            <a:r>
              <a:rPr lang="es-ES" dirty="0" err="1"/>
              <a:t>Diesel</a:t>
            </a:r>
            <a:r>
              <a:rPr lang="es-ES" dirty="0"/>
              <a:t>” con el objetivo de fomentar el “chatarreo” de vehículos </a:t>
            </a:r>
            <a:r>
              <a:rPr lang="es-ES" dirty="0" err="1"/>
              <a:t>Diesel</a:t>
            </a:r>
            <a:r>
              <a:rPr lang="es-ES" dirty="0"/>
              <a:t> (reglamento Decreto Supremo N° </a:t>
            </a:r>
            <a:r>
              <a:rPr lang="es-ES" dirty="0" smtClean="0"/>
              <a:t>016-2008-MTC)</a:t>
            </a:r>
            <a:endParaRPr lang="es-ES" dirty="0"/>
          </a:p>
        </p:txBody>
      </p:sp>
      <p:sp>
        <p:nvSpPr>
          <p:cNvPr id="8"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bg1"/>
                </a:solidFill>
              </a:rPr>
              <a:t>MEDIDAS DE MITIGACIÓN EMPLEADAS EN EL MUNDO</a:t>
            </a:r>
            <a:endParaRPr lang="es-PE" sz="2000" b="1" dirty="0">
              <a:solidFill>
                <a:schemeClr val="bg1"/>
              </a:solidFill>
            </a:endParaRPr>
          </a:p>
        </p:txBody>
      </p:sp>
    </p:spTree>
    <p:extLst>
      <p:ext uri="{BB962C8B-B14F-4D97-AF65-F5344CB8AC3E}">
        <p14:creationId xmlns:p14="http://schemas.microsoft.com/office/powerpoint/2010/main" val="2250118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Rectángulo"/>
          <p:cNvSpPr/>
          <p:nvPr/>
        </p:nvSpPr>
        <p:spPr>
          <a:xfrm>
            <a:off x="611560" y="1069727"/>
            <a:ext cx="7416824" cy="1569660"/>
          </a:xfrm>
          <a:prstGeom prst="rect">
            <a:avLst/>
          </a:prstGeom>
        </p:spPr>
        <p:txBody>
          <a:bodyPr wrap="square">
            <a:spAutoFit/>
          </a:bodyPr>
          <a:lstStyle/>
          <a:p>
            <a:pPr algn="just"/>
            <a:r>
              <a:rPr lang="es-EC" dirty="0"/>
              <a:t>La adaptación al cambio climático es el proceso de </a:t>
            </a:r>
            <a:r>
              <a:rPr lang="es-EC" sz="2000" b="1" dirty="0"/>
              <a:t>ajuste al clima actual </a:t>
            </a:r>
            <a:r>
              <a:rPr lang="es-EC" dirty="0"/>
              <a:t>o esperado, y sus efectos. En los sistemas naturales o humanos, la adaptación al cambio climático </a:t>
            </a:r>
            <a:r>
              <a:rPr lang="es-EC" sz="2000" b="1" dirty="0"/>
              <a:t>busca moderar o evitar el daño o aprovechar los beneficios </a:t>
            </a:r>
            <a:r>
              <a:rPr lang="es-EC" dirty="0"/>
              <a:t>y oportunidades que los estímulos climáticos reales o esperados puedan </a:t>
            </a:r>
            <a:r>
              <a:rPr lang="es-EC" dirty="0" smtClean="0"/>
              <a:t>presentar (IPCC</a:t>
            </a:r>
            <a:r>
              <a:rPr lang="es-EC" dirty="0"/>
              <a:t>, 2014). </a:t>
            </a:r>
            <a:endParaRPr lang="es-EC"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49"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tx1"/>
                </a:solidFill>
              </a:rPr>
              <a:t>ADAPTACIÓN</a:t>
            </a:r>
            <a:endParaRPr lang="es-PE" sz="2000" b="1" dirty="0">
              <a:solidFill>
                <a:schemeClr val="tx1"/>
              </a:solidFill>
            </a:endParaRPr>
          </a:p>
        </p:txBody>
      </p:sp>
    </p:spTree>
    <p:extLst>
      <p:ext uri="{BB962C8B-B14F-4D97-AF65-F5344CB8AC3E}">
        <p14:creationId xmlns:p14="http://schemas.microsoft.com/office/powerpoint/2010/main" val="2879124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Rectángulo"/>
          <p:cNvSpPr/>
          <p:nvPr/>
        </p:nvSpPr>
        <p:spPr>
          <a:xfrm>
            <a:off x="566728" y="836712"/>
            <a:ext cx="8109727" cy="3139321"/>
          </a:xfrm>
          <a:prstGeom prst="rect">
            <a:avLst/>
          </a:prstGeom>
          <a:noFill/>
        </p:spPr>
        <p:txBody>
          <a:bodyPr wrap="square">
            <a:spAutoFit/>
          </a:bodyPr>
          <a:lstStyle/>
          <a:p>
            <a:pPr defTabSz="912813" fontAlgn="auto">
              <a:spcBef>
                <a:spcPts val="0"/>
              </a:spcBef>
              <a:spcAft>
                <a:spcPts val="0"/>
              </a:spcAft>
              <a:defRPr/>
            </a:pPr>
            <a:r>
              <a:rPr lang="es-EC" dirty="0" smtClean="0"/>
              <a:t>La </a:t>
            </a:r>
            <a:r>
              <a:rPr lang="es-EC" b="1" dirty="0" smtClean="0"/>
              <a:t>vulnerabilidad</a:t>
            </a:r>
            <a:r>
              <a:rPr lang="es-EC" dirty="0" smtClean="0"/>
              <a:t> es el grado</a:t>
            </a:r>
            <a:r>
              <a:rPr lang="es-ES" dirty="0" smtClean="0"/>
              <a:t> </a:t>
            </a:r>
            <a:r>
              <a:rPr lang="es-ES" dirty="0"/>
              <a:t>en el que un sistema es susceptible </a:t>
            </a:r>
            <a:r>
              <a:rPr lang="es-ES" dirty="0" smtClean="0"/>
              <a:t>a </a:t>
            </a:r>
            <a:r>
              <a:rPr lang="es-ES" dirty="0"/>
              <a:t>(o es incapaz de tolerar), los efectos adversos del cambio climático, incluyendo la variabilidad climática y sus </a:t>
            </a:r>
            <a:r>
              <a:rPr lang="es-ES" dirty="0" smtClean="0"/>
              <a:t>extremos.</a:t>
            </a:r>
          </a:p>
          <a:p>
            <a:pPr defTabSz="912813" fontAlgn="auto">
              <a:spcBef>
                <a:spcPts val="0"/>
              </a:spcBef>
              <a:spcAft>
                <a:spcPts val="0"/>
              </a:spcAft>
              <a:defRPr/>
            </a:pPr>
            <a:endParaRPr lang="es-EC" dirty="0"/>
          </a:p>
          <a:p>
            <a:pPr algn="just"/>
            <a:r>
              <a:rPr lang="es-EC" dirty="0" smtClean="0"/>
              <a:t>La </a:t>
            </a:r>
            <a:r>
              <a:rPr lang="es-EC" b="1" dirty="0" smtClean="0"/>
              <a:t>sensibilidad </a:t>
            </a:r>
            <a:r>
              <a:rPr lang="es-ES" dirty="0" smtClean="0"/>
              <a:t>es el </a:t>
            </a:r>
            <a:r>
              <a:rPr lang="es-ES" dirty="0"/>
              <a:t>grado en el cual un sistema se ve afectado, tanto adversamente como benéficamente, por los estímulos </a:t>
            </a:r>
            <a:r>
              <a:rPr lang="es-ES" dirty="0" smtClean="0"/>
              <a:t>climáticos.</a:t>
            </a:r>
          </a:p>
          <a:p>
            <a:pPr algn="just"/>
            <a:endParaRPr lang="es-EC" dirty="0"/>
          </a:p>
          <a:p>
            <a:pPr algn="just"/>
            <a:r>
              <a:rPr lang="es-EC" dirty="0" smtClean="0"/>
              <a:t>La </a:t>
            </a:r>
            <a:r>
              <a:rPr lang="es-EC" b="1" dirty="0" smtClean="0"/>
              <a:t>exposición</a:t>
            </a:r>
            <a:r>
              <a:rPr lang="es-EC" dirty="0" smtClean="0"/>
              <a:t> se define como la presencia de personas, medios de vida, especies o ecosistemas, funciones y servicios ambientales, infraestructura, bienes económicos, sociales o culturales situados en lugares y ambientes que podrían verse afectados negativamente por variaciones climáticas. </a:t>
            </a:r>
            <a:r>
              <a:rPr lang="es-EC" dirty="0"/>
              <a:t>(IPCC, 2014). </a:t>
            </a:r>
            <a:endParaRPr lang="es-EC"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49"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tx1"/>
                </a:solidFill>
              </a:rPr>
              <a:t>ADAPTACIÓN</a:t>
            </a:r>
            <a:endParaRPr lang="es-PE" sz="2000" b="1" dirty="0">
              <a:solidFill>
                <a:schemeClr val="tx1"/>
              </a:solidFill>
            </a:endParaRPr>
          </a:p>
        </p:txBody>
      </p:sp>
      <p:grpSp>
        <p:nvGrpSpPr>
          <p:cNvPr id="10" name="9 Grupo"/>
          <p:cNvGrpSpPr/>
          <p:nvPr/>
        </p:nvGrpSpPr>
        <p:grpSpPr>
          <a:xfrm>
            <a:off x="1272645" y="4149337"/>
            <a:ext cx="6372419" cy="2087975"/>
            <a:chOff x="558042" y="3150790"/>
            <a:chExt cx="8046406" cy="2510458"/>
          </a:xfrm>
        </p:grpSpPr>
        <p:sp>
          <p:nvSpPr>
            <p:cNvPr id="11" name="10 Rectángulo redondeado"/>
            <p:cNvSpPr/>
            <p:nvPr/>
          </p:nvSpPr>
          <p:spPr>
            <a:xfrm>
              <a:off x="558042" y="3150790"/>
              <a:ext cx="2035415" cy="1001754"/>
            </a:xfrm>
            <a:prstGeom prst="roundRect">
              <a:avLst/>
            </a:prstGeom>
            <a:solidFill>
              <a:srgbClr val="95C23B"/>
            </a:solidFill>
            <a:ln>
              <a:solidFill>
                <a:srgbClr val="95C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t>Amenazas del CC</a:t>
              </a:r>
              <a:endParaRPr lang="es-PE" b="1" dirty="0"/>
            </a:p>
          </p:txBody>
        </p:sp>
        <p:sp>
          <p:nvSpPr>
            <p:cNvPr id="12" name="11 Rectángulo redondeado"/>
            <p:cNvSpPr/>
            <p:nvPr/>
          </p:nvSpPr>
          <p:spPr>
            <a:xfrm>
              <a:off x="3969284" y="3150790"/>
              <a:ext cx="3581361" cy="1001754"/>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1"/>
                  </a:solidFill>
                </a:rPr>
                <a:t>Vulnerabilidad</a:t>
              </a:r>
              <a:endParaRPr lang="es-PE" b="1" dirty="0">
                <a:solidFill>
                  <a:schemeClr val="bg1"/>
                </a:solidFill>
              </a:endParaRPr>
            </a:p>
          </p:txBody>
        </p:sp>
        <p:sp>
          <p:nvSpPr>
            <p:cNvPr id="13" name="12 Rectángulo redondeado"/>
            <p:cNvSpPr/>
            <p:nvPr/>
          </p:nvSpPr>
          <p:spPr>
            <a:xfrm>
              <a:off x="2915483" y="4872625"/>
              <a:ext cx="1690547" cy="788623"/>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13 Rectángulo redondeado"/>
            <p:cNvSpPr/>
            <p:nvPr/>
          </p:nvSpPr>
          <p:spPr>
            <a:xfrm>
              <a:off x="4950530" y="4872625"/>
              <a:ext cx="1690547" cy="788623"/>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14 Rectángulo redondeado"/>
            <p:cNvSpPr/>
            <p:nvPr/>
          </p:nvSpPr>
          <p:spPr>
            <a:xfrm>
              <a:off x="6913901" y="4834797"/>
              <a:ext cx="1690547" cy="826451"/>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15 CuadroTexto"/>
            <p:cNvSpPr txBox="1"/>
            <p:nvPr/>
          </p:nvSpPr>
          <p:spPr>
            <a:xfrm>
              <a:off x="3165885" y="5125523"/>
              <a:ext cx="1210817" cy="370053"/>
            </a:xfrm>
            <a:prstGeom prst="rect">
              <a:avLst/>
            </a:prstGeom>
            <a:noFill/>
          </p:spPr>
          <p:txBody>
            <a:bodyPr wrap="none" rtlCol="0">
              <a:spAutoFit/>
            </a:bodyPr>
            <a:lstStyle/>
            <a:p>
              <a:r>
                <a:rPr lang="es-PE" sz="1400" dirty="0" smtClean="0"/>
                <a:t>Exposición</a:t>
              </a:r>
              <a:endParaRPr lang="es-PE" dirty="0"/>
            </a:p>
          </p:txBody>
        </p:sp>
        <p:sp>
          <p:nvSpPr>
            <p:cNvPr id="17" name="16 CuadroTexto"/>
            <p:cNvSpPr txBox="1"/>
            <p:nvPr/>
          </p:nvSpPr>
          <p:spPr>
            <a:xfrm>
              <a:off x="5143221" y="5125163"/>
              <a:ext cx="1336311" cy="370053"/>
            </a:xfrm>
            <a:prstGeom prst="rect">
              <a:avLst/>
            </a:prstGeom>
            <a:noFill/>
          </p:spPr>
          <p:txBody>
            <a:bodyPr wrap="none" rtlCol="0" anchor="ctr">
              <a:spAutoFit/>
            </a:bodyPr>
            <a:lstStyle/>
            <a:p>
              <a:r>
                <a:rPr lang="es-PE" sz="1400" dirty="0" smtClean="0"/>
                <a:t>Sensibilidad</a:t>
              </a:r>
              <a:endParaRPr lang="es-PE" dirty="0"/>
            </a:p>
          </p:txBody>
        </p:sp>
        <p:sp>
          <p:nvSpPr>
            <p:cNvPr id="18" name="17 CuadroTexto"/>
            <p:cNvSpPr txBox="1"/>
            <p:nvPr/>
          </p:nvSpPr>
          <p:spPr>
            <a:xfrm>
              <a:off x="7187728" y="4943770"/>
              <a:ext cx="1209764" cy="629089"/>
            </a:xfrm>
            <a:prstGeom prst="rect">
              <a:avLst/>
            </a:prstGeom>
            <a:noFill/>
          </p:spPr>
          <p:txBody>
            <a:bodyPr wrap="none" rtlCol="0">
              <a:spAutoFit/>
            </a:bodyPr>
            <a:lstStyle/>
            <a:p>
              <a:r>
                <a:rPr lang="es-PE" sz="1400" dirty="0" smtClean="0"/>
                <a:t>Capacidad</a:t>
              </a:r>
              <a:endParaRPr lang="es-PE" dirty="0" smtClean="0"/>
            </a:p>
            <a:p>
              <a:r>
                <a:rPr lang="es-PE" sz="1400" dirty="0" smtClean="0"/>
                <a:t>adaptativa</a:t>
              </a:r>
              <a:endParaRPr lang="es-PE" dirty="0"/>
            </a:p>
          </p:txBody>
        </p:sp>
        <p:pic>
          <p:nvPicPr>
            <p:cNvPr id="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483" y="4318553"/>
              <a:ext cx="568896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19 Flecha izquierda y derecha"/>
            <p:cNvSpPr/>
            <p:nvPr/>
          </p:nvSpPr>
          <p:spPr>
            <a:xfrm>
              <a:off x="2784803" y="3327631"/>
              <a:ext cx="1013599" cy="648072"/>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1"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04641" y="4516510"/>
              <a:ext cx="712229" cy="71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39688" y="4516510"/>
              <a:ext cx="712229" cy="71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4836" y="4758597"/>
              <a:ext cx="828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23492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Rectángulo"/>
          <p:cNvSpPr/>
          <p:nvPr/>
        </p:nvSpPr>
        <p:spPr>
          <a:xfrm>
            <a:off x="440489" y="1135772"/>
            <a:ext cx="7947935" cy="4093428"/>
          </a:xfrm>
          <a:prstGeom prst="rect">
            <a:avLst/>
          </a:prstGeom>
        </p:spPr>
        <p:txBody>
          <a:bodyPr wrap="square">
            <a:spAutoFit/>
          </a:bodyPr>
          <a:lstStyle/>
          <a:p>
            <a:pPr marL="285750" indent="-285750" algn="just">
              <a:buFont typeface="Arial" pitchFamily="34" charset="0"/>
              <a:buChar char="•"/>
            </a:pPr>
            <a:r>
              <a:rPr lang="es-EC" sz="2000" dirty="0" smtClean="0"/>
              <a:t>El cambio climático afecta muchos de los sistemas que sostienen la vida humana.</a:t>
            </a:r>
          </a:p>
          <a:p>
            <a:pPr marL="285750" indent="-285750" algn="just">
              <a:buFont typeface="Arial" pitchFamily="34" charset="0"/>
              <a:buChar char="•"/>
            </a:pPr>
            <a:endParaRPr lang="es-EC" sz="2000" dirty="0"/>
          </a:p>
          <a:p>
            <a:pPr marL="285750" indent="-285750" algn="just">
              <a:buFont typeface="Arial" pitchFamily="34" charset="0"/>
              <a:buChar char="•"/>
            </a:pPr>
            <a:r>
              <a:rPr lang="es-PE" sz="2000" dirty="0" smtClean="0"/>
              <a:t>El cambio climático traerá consecuencias inevitables, aún en los mejores escenarios de mitigación.</a:t>
            </a:r>
          </a:p>
          <a:p>
            <a:pPr marL="285750" indent="-285750" algn="just">
              <a:buFont typeface="Arial" pitchFamily="34" charset="0"/>
              <a:buChar char="•"/>
            </a:pPr>
            <a:endParaRPr lang="es-EC" sz="2000" dirty="0" smtClean="0"/>
          </a:p>
          <a:p>
            <a:pPr marL="285750" indent="-285750" algn="just">
              <a:buFont typeface="Arial" pitchFamily="34" charset="0"/>
              <a:buChar char="•"/>
            </a:pPr>
            <a:r>
              <a:rPr lang="es-EC" sz="2000" dirty="0" smtClean="0"/>
              <a:t>El costo de adaptarnos es mucho menor que el costo de asumir los impactos del cambio climático.</a:t>
            </a:r>
          </a:p>
          <a:p>
            <a:pPr marL="285750" indent="-285750" algn="just">
              <a:buFont typeface="Arial" pitchFamily="34" charset="0"/>
              <a:buChar char="•"/>
            </a:pPr>
            <a:endParaRPr lang="es-EC" sz="2000" dirty="0"/>
          </a:p>
          <a:p>
            <a:pPr marL="285750" indent="-285750" algn="just">
              <a:buFont typeface="Arial" pitchFamily="34" charset="0"/>
              <a:buChar char="•"/>
            </a:pPr>
            <a:r>
              <a:rPr lang="es-EC" sz="2000" dirty="0"/>
              <a:t>Perú es uno de los países más vulnerables al cambio climático</a:t>
            </a:r>
          </a:p>
          <a:p>
            <a:pPr marL="285750" indent="-285750" algn="just">
              <a:buFont typeface="Arial" pitchFamily="34" charset="0"/>
              <a:buChar char="•"/>
            </a:pPr>
            <a:endParaRPr lang="es-EC" sz="2000" dirty="0" smtClean="0"/>
          </a:p>
          <a:p>
            <a:pPr marL="285750" indent="-285750" algn="just">
              <a:buFont typeface="Arial" pitchFamily="34" charset="0"/>
              <a:buChar char="•"/>
            </a:pPr>
            <a:endParaRPr lang="es-EC" sz="2000" dirty="0"/>
          </a:p>
          <a:p>
            <a:pPr marL="285750" indent="-285750" algn="just">
              <a:buFont typeface="Arial" pitchFamily="34" charset="0"/>
              <a:buChar char="•"/>
            </a:pPr>
            <a:endParaRPr lang="es-EC" sz="200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925"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ángulo 7"/>
          <p:cNvSpPr/>
          <p:nvPr/>
        </p:nvSpPr>
        <p:spPr>
          <a:xfrm>
            <a:off x="251520" y="116632"/>
            <a:ext cx="4069063" cy="369332"/>
          </a:xfrm>
          <a:prstGeom prst="rect">
            <a:avLst/>
          </a:prstGeom>
        </p:spPr>
        <p:txBody>
          <a:bodyPr wrap="none">
            <a:spAutoFit/>
          </a:bodyPr>
          <a:lstStyle/>
          <a:p>
            <a:r>
              <a:rPr lang="es-PE" b="1" dirty="0" smtClean="0"/>
              <a:t>¿POR QUÉ ES NECESARIO ADAPTARNOS</a:t>
            </a:r>
            <a:r>
              <a:rPr lang="es-ES" b="1" dirty="0"/>
              <a:t>?</a:t>
            </a:r>
            <a:endParaRPr lang="es-PE" b="1" dirty="0"/>
          </a:p>
        </p:txBody>
      </p:sp>
      <p:pic>
        <p:nvPicPr>
          <p:cNvPr id="15" name="Imagen 9" descr="5d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2" y="1079416"/>
            <a:ext cx="647700" cy="533400"/>
          </a:xfrm>
          <a:prstGeom prst="rect">
            <a:avLst/>
          </a:prstGeom>
        </p:spPr>
      </p:pic>
      <p:pic>
        <p:nvPicPr>
          <p:cNvPr id="18" name="Imagen 9" descr="5d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92" y="2045031"/>
            <a:ext cx="647700" cy="533400"/>
          </a:xfrm>
          <a:prstGeom prst="rect">
            <a:avLst/>
          </a:prstGeom>
        </p:spPr>
      </p:pic>
      <p:pic>
        <p:nvPicPr>
          <p:cNvPr id="19" name="Imagen 9" descr="5d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909127"/>
            <a:ext cx="647700" cy="533400"/>
          </a:xfrm>
          <a:prstGeom prst="rect">
            <a:avLst/>
          </a:prstGeom>
        </p:spPr>
      </p:pic>
      <p:pic>
        <p:nvPicPr>
          <p:cNvPr id="20" name="Imagen 9" descr="5d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789040"/>
            <a:ext cx="647700" cy="533400"/>
          </a:xfrm>
          <a:prstGeom prst="rect">
            <a:avLst/>
          </a:prstGeom>
        </p:spPr>
      </p:pic>
    </p:spTree>
    <p:extLst>
      <p:ext uri="{BB962C8B-B14F-4D97-AF65-F5344CB8AC3E}">
        <p14:creationId xmlns:p14="http://schemas.microsoft.com/office/powerpoint/2010/main" val="1592504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7razon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606971"/>
            <a:ext cx="6170307" cy="589164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925"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ángulo 7"/>
          <p:cNvSpPr/>
          <p:nvPr/>
        </p:nvSpPr>
        <p:spPr>
          <a:xfrm>
            <a:off x="251520" y="116632"/>
            <a:ext cx="4069063" cy="369332"/>
          </a:xfrm>
          <a:prstGeom prst="rect">
            <a:avLst/>
          </a:prstGeom>
        </p:spPr>
        <p:txBody>
          <a:bodyPr wrap="none">
            <a:spAutoFit/>
          </a:bodyPr>
          <a:lstStyle/>
          <a:p>
            <a:r>
              <a:rPr lang="es-PE" b="1" dirty="0" smtClean="0"/>
              <a:t>¿POR QUÉ ES NECESARIO ADAPTARNOS</a:t>
            </a:r>
            <a:r>
              <a:rPr lang="es-ES" b="1" dirty="0"/>
              <a:t>?</a:t>
            </a:r>
            <a:endParaRPr lang="es-PE" b="1" dirty="0"/>
          </a:p>
        </p:txBody>
      </p:sp>
    </p:spTree>
    <p:extLst>
      <p:ext uri="{BB962C8B-B14F-4D97-AF65-F5344CB8AC3E}">
        <p14:creationId xmlns:p14="http://schemas.microsoft.com/office/powerpoint/2010/main" val="256200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txBox="1">
            <a:spLocks/>
          </p:cNvSpPr>
          <p:nvPr/>
        </p:nvSpPr>
        <p:spPr>
          <a:xfrm>
            <a:off x="285712" y="1063071"/>
            <a:ext cx="8458200" cy="40071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gn="just"/>
            <a:r>
              <a:rPr lang="es-PE" sz="2000" dirty="0"/>
              <a:t>Las estrategias y medidas de adaptación son contexto – específicas</a:t>
            </a:r>
            <a:r>
              <a:rPr lang="es-PE" sz="2000" dirty="0" smtClean="0"/>
              <a:t>.</a:t>
            </a:r>
          </a:p>
          <a:p>
            <a:pPr marL="285750" indent="-285750" algn="just"/>
            <a:endParaRPr lang="es-PE" sz="2000" dirty="0"/>
          </a:p>
          <a:p>
            <a:pPr marL="285750" indent="-285750" algn="just"/>
            <a:r>
              <a:rPr lang="es-PE" sz="2000" dirty="0"/>
              <a:t>Los diferentes enfoques suelen ser complementarios y van desde medidas de reducción de vulnerabilidad sin arrepentimiento (no regret) hasta transformaciones en modelos de desarrollo. La mitigación es una estrategia esencial de manejo del riesgo climático.</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33"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ángulo 6"/>
          <p:cNvSpPr/>
          <p:nvPr/>
        </p:nvSpPr>
        <p:spPr>
          <a:xfrm>
            <a:off x="251520" y="140389"/>
            <a:ext cx="3981346" cy="369332"/>
          </a:xfrm>
          <a:prstGeom prst="rect">
            <a:avLst/>
          </a:prstGeom>
        </p:spPr>
        <p:txBody>
          <a:bodyPr wrap="none">
            <a:spAutoFit/>
          </a:bodyPr>
          <a:lstStyle/>
          <a:p>
            <a:r>
              <a:rPr lang="es-PE" b="1" dirty="0" smtClean="0"/>
              <a:t>¿CÓMO HACER ADAPTACIÓN EFECTIVA</a:t>
            </a:r>
            <a:r>
              <a:rPr lang="es-ES" b="1" dirty="0" smtClean="0"/>
              <a:t>?</a:t>
            </a:r>
            <a:endParaRPr lang="es-PE" b="1" dirty="0"/>
          </a:p>
        </p:txBody>
      </p:sp>
    </p:spTree>
    <p:extLst>
      <p:ext uri="{BB962C8B-B14F-4D97-AF65-F5344CB8AC3E}">
        <p14:creationId xmlns:p14="http://schemas.microsoft.com/office/powerpoint/2010/main" val="800894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871" y="-465098"/>
            <a:ext cx="7416634"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44564" y="5369161"/>
            <a:ext cx="990000" cy="9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6 Rectángulo redondeado"/>
          <p:cNvSpPr/>
          <p:nvPr/>
        </p:nvSpPr>
        <p:spPr>
          <a:xfrm>
            <a:off x="404714" y="5373216"/>
            <a:ext cx="7263630" cy="93799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Mejorar los sistemas de drenaje y la capacidad de los </a:t>
            </a:r>
            <a:r>
              <a:rPr lang="es-ES" dirty="0" smtClean="0">
                <a:solidFill>
                  <a:schemeClr val="bg1"/>
                </a:solidFill>
              </a:rPr>
              <a:t>sistemas</a:t>
            </a:r>
          </a:p>
          <a:p>
            <a:pPr algn="just"/>
            <a:r>
              <a:rPr lang="es-ES" dirty="0" smtClean="0">
                <a:solidFill>
                  <a:schemeClr val="bg1"/>
                </a:solidFill>
              </a:rPr>
              <a:t>Hidráulicos ante </a:t>
            </a:r>
            <a:r>
              <a:rPr lang="es-ES" dirty="0">
                <a:solidFill>
                  <a:schemeClr val="bg1"/>
                </a:solidFill>
              </a:rPr>
              <a:t>posibles incrementos de lluvias y caudales  de ríos</a:t>
            </a:r>
            <a:r>
              <a:rPr lang="es-ES" dirty="0" smtClean="0">
                <a:solidFill>
                  <a:schemeClr val="bg1"/>
                </a:solidFill>
              </a:rPr>
              <a:t>.</a:t>
            </a:r>
            <a:endParaRPr lang="es-ES" dirty="0">
              <a:solidFill>
                <a:schemeClr val="bg1"/>
              </a:solidFill>
            </a:endParaRPr>
          </a:p>
        </p:txBody>
      </p:sp>
      <p:sp>
        <p:nvSpPr>
          <p:cNvPr id="16" name="3 Título"/>
          <p:cNvSpPr txBox="1">
            <a:spLocks/>
          </p:cNvSpPr>
          <p:nvPr/>
        </p:nvSpPr>
        <p:spPr>
          <a:xfrm>
            <a:off x="404714" y="620688"/>
            <a:ext cx="8280920" cy="504056"/>
          </a:xfrm>
          <a:prstGeom prst="rect">
            <a:avLst/>
          </a:prstGeom>
          <a:noFill/>
        </p:spPr>
        <p:txBody>
          <a:bodyPr vert="horz" lIns="91440" tIns="45720" rIns="91440" bIns="45720" rtlCol="0" anchor="ctr">
            <a:noAutofit/>
          </a:bodyPr>
          <a:lstStyle>
            <a:lvl1pPr algn="ctr">
              <a:spcBef>
                <a:spcPct val="0"/>
              </a:spcBef>
              <a:buNone/>
              <a:defRPr sz="2400">
                <a:solidFill>
                  <a:srgbClr val="0070C0"/>
                </a:solidFill>
                <a:latin typeface="Calibri" panose="020F0502020204030204" pitchFamily="34" charset="0"/>
                <a:ea typeface="+mj-ea"/>
                <a:cs typeface="+mj-cs"/>
              </a:defRPr>
            </a:lvl1pPr>
          </a:lstStyle>
          <a:p>
            <a:pPr algn="l"/>
            <a:r>
              <a:rPr lang="es-PE" sz="2000" b="1" dirty="0" smtClean="0">
                <a:solidFill>
                  <a:schemeClr val="tx1">
                    <a:lumMod val="95000"/>
                    <a:lumOff val="5000"/>
                  </a:schemeClr>
                </a:solidFill>
              </a:rPr>
              <a:t>Medidas de adaptación bajo un enfoque de gestión de riesgos</a:t>
            </a:r>
            <a:endParaRPr lang="es-PE" sz="2000" b="1" dirty="0">
              <a:solidFill>
                <a:schemeClr val="tx1">
                  <a:lumMod val="95000"/>
                  <a:lumOff val="5000"/>
                </a:schemeClr>
              </a:solidFill>
            </a:endParaRPr>
          </a:p>
        </p:txBody>
      </p:sp>
      <p:sp>
        <p:nvSpPr>
          <p:cNvPr id="18" name="Rectángulo 17"/>
          <p:cNvSpPr/>
          <p:nvPr/>
        </p:nvSpPr>
        <p:spPr>
          <a:xfrm>
            <a:off x="186148" y="173013"/>
            <a:ext cx="3981346" cy="369332"/>
          </a:xfrm>
          <a:prstGeom prst="rect">
            <a:avLst/>
          </a:prstGeom>
        </p:spPr>
        <p:txBody>
          <a:bodyPr wrap="none">
            <a:spAutoFit/>
          </a:bodyPr>
          <a:lstStyle/>
          <a:p>
            <a:r>
              <a:rPr lang="es-PE" b="1" dirty="0" smtClean="0"/>
              <a:t>¿CÓMO HACER ADAPTACIÓN EFECTIVA</a:t>
            </a:r>
            <a:r>
              <a:rPr lang="es-ES" b="1" dirty="0" smtClean="0"/>
              <a:t>?</a:t>
            </a:r>
            <a:endParaRPr lang="es-PE" b="1" dirty="0"/>
          </a:p>
        </p:txBody>
      </p:sp>
      <p:pic>
        <p:nvPicPr>
          <p:cNvPr id="2050" name="Picture 2"/>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863" y="1235661"/>
            <a:ext cx="990000" cy="9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2 Rectángulo redondeado"/>
          <p:cNvSpPr/>
          <p:nvPr/>
        </p:nvSpPr>
        <p:spPr>
          <a:xfrm>
            <a:off x="374304" y="1223773"/>
            <a:ext cx="3693640" cy="9892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Refuerzo de puentes y otro tipo de infraestructura ante posibles presiones climáticas</a:t>
            </a:r>
          </a:p>
        </p:txBody>
      </p:sp>
      <p:pic>
        <p:nvPicPr>
          <p:cNvPr id="2051" name="Picture 3"/>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863" y="2245103"/>
            <a:ext cx="990000" cy="9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7 Rectángulo redondeado"/>
          <p:cNvSpPr/>
          <p:nvPr/>
        </p:nvSpPr>
        <p:spPr>
          <a:xfrm>
            <a:off x="4849384" y="2245896"/>
            <a:ext cx="3635883" cy="98920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a:t>Incrementar </a:t>
            </a:r>
            <a:r>
              <a:rPr lang="es-ES" dirty="0" smtClean="0"/>
              <a:t>la </a:t>
            </a:r>
            <a:r>
              <a:rPr lang="es-ES" dirty="0"/>
              <a:t>frecuencia de mantenimiento de </a:t>
            </a:r>
            <a:r>
              <a:rPr lang="es-ES" dirty="0" smtClean="0"/>
              <a:t>carreteras </a:t>
            </a:r>
            <a:endParaRPr lang="es-ES" dirty="0"/>
          </a:p>
        </p:txBody>
      </p:sp>
      <p:pic>
        <p:nvPicPr>
          <p:cNvPr id="20" name="Picture 2"/>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863" y="3254545"/>
            <a:ext cx="990000" cy="9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5 Rectángulo redondeado"/>
          <p:cNvSpPr/>
          <p:nvPr/>
        </p:nvSpPr>
        <p:spPr>
          <a:xfrm>
            <a:off x="403183" y="3254545"/>
            <a:ext cx="3635883" cy="9900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Adaptar </a:t>
            </a:r>
            <a:r>
              <a:rPr lang="es-ES" dirty="0" smtClean="0"/>
              <a:t>las hidroeléctricas antes </a:t>
            </a:r>
            <a:r>
              <a:rPr lang="es-ES" dirty="0"/>
              <a:t>posibles incrementos o disminución de caudal de los </a:t>
            </a:r>
            <a:r>
              <a:rPr lang="es-ES" dirty="0" smtClean="0"/>
              <a:t>ríos.</a:t>
            </a:r>
            <a:endParaRPr lang="es-ES" dirty="0"/>
          </a:p>
        </p:txBody>
      </p:sp>
      <p:pic>
        <p:nvPicPr>
          <p:cNvPr id="21" name="Picture 3"/>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863" y="4270698"/>
            <a:ext cx="990000" cy="9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8 Rectángulo redondeado"/>
          <p:cNvSpPr/>
          <p:nvPr/>
        </p:nvSpPr>
        <p:spPr>
          <a:xfrm>
            <a:off x="4835710" y="4263986"/>
            <a:ext cx="3663230" cy="99000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Crear </a:t>
            </a:r>
            <a:r>
              <a:rPr lang="es-ES" dirty="0"/>
              <a:t>nuevas ofertas de seguros  </a:t>
            </a:r>
            <a:r>
              <a:rPr lang="es-ES" dirty="0" smtClean="0"/>
              <a:t>enfocados en vulnerabilidad al </a:t>
            </a:r>
            <a:r>
              <a:rPr lang="es-ES" dirty="0"/>
              <a:t>cambio climático</a:t>
            </a:r>
            <a:r>
              <a:rPr lang="es-ES" dirty="0" smtClean="0"/>
              <a:t>.</a:t>
            </a:r>
            <a:endParaRPr lang="es-ES" dirty="0"/>
          </a:p>
        </p:txBody>
      </p:sp>
      <p:pic>
        <p:nvPicPr>
          <p:cNvPr id="7" name="Picture 6" descr="D:\Libelula\seguro-05-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139763" y="4409515"/>
            <a:ext cx="846901" cy="71236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Libelula\puente-02-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33087" y="1420416"/>
            <a:ext cx="954937" cy="6204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Libelula\carretera-04-04-0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013480" flipH="1">
            <a:off x="4249098" y="2345648"/>
            <a:ext cx="716221" cy="7547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D:\Libelula\hidro-06-0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833087" y="3408939"/>
            <a:ext cx="912069" cy="68121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Libelula\alcantarilla-07-0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44563" y="5531786"/>
            <a:ext cx="983223" cy="63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032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1390"/>
            <a:ext cx="9289032" cy="6966774"/>
          </a:xfrm>
          <a:prstGeom prst="rect">
            <a:avLst/>
          </a:prstGeom>
        </p:spPr>
      </p:pic>
      <p:sp>
        <p:nvSpPr>
          <p:cNvPr id="3" name="2 Marcador de contenido"/>
          <p:cNvSpPr>
            <a:spLocks noGrp="1"/>
          </p:cNvSpPr>
          <p:nvPr>
            <p:ph idx="1"/>
          </p:nvPr>
        </p:nvSpPr>
        <p:spPr>
          <a:xfrm>
            <a:off x="395536" y="1927373"/>
            <a:ext cx="8373616" cy="3085803"/>
          </a:xfrm>
        </p:spPr>
        <p:txBody>
          <a:bodyPr>
            <a:normAutofit/>
          </a:bodyPr>
          <a:lstStyle/>
          <a:p>
            <a:r>
              <a:rPr lang="es-PE" sz="2400" dirty="0" smtClean="0">
                <a:solidFill>
                  <a:schemeClr val="bg1"/>
                </a:solidFill>
              </a:rPr>
              <a:t>1.        </a:t>
            </a:r>
            <a:r>
              <a:rPr lang="es-PE" sz="2400" dirty="0">
                <a:solidFill>
                  <a:schemeClr val="bg1"/>
                </a:solidFill>
              </a:rPr>
              <a:t>¿Cómo debemos enfrentar el cambio </a:t>
            </a:r>
            <a:r>
              <a:rPr lang="es-PE" sz="2400" dirty="0" smtClean="0">
                <a:solidFill>
                  <a:schemeClr val="bg1"/>
                </a:solidFill>
              </a:rPr>
              <a:t>climático? 		    Mitigación </a:t>
            </a:r>
            <a:r>
              <a:rPr lang="es-PE" sz="2400" dirty="0">
                <a:solidFill>
                  <a:schemeClr val="bg1"/>
                </a:solidFill>
              </a:rPr>
              <a:t>– Adaptación</a:t>
            </a:r>
          </a:p>
          <a:p>
            <a:r>
              <a:rPr lang="es-PE" sz="2400" dirty="0">
                <a:solidFill>
                  <a:schemeClr val="bg1"/>
                </a:solidFill>
              </a:rPr>
              <a:t>2</a:t>
            </a:r>
            <a:r>
              <a:rPr lang="es-PE" sz="2400" dirty="0" smtClean="0">
                <a:solidFill>
                  <a:schemeClr val="bg1"/>
                </a:solidFill>
              </a:rPr>
              <a:t>.        </a:t>
            </a:r>
            <a:r>
              <a:rPr lang="es-PE" sz="2400" dirty="0">
                <a:solidFill>
                  <a:schemeClr val="bg1"/>
                </a:solidFill>
              </a:rPr>
              <a:t>¿Por qué es necesario mitigar?</a:t>
            </a:r>
          </a:p>
          <a:p>
            <a:r>
              <a:rPr lang="es-PE" sz="2400" dirty="0">
                <a:solidFill>
                  <a:schemeClr val="bg1"/>
                </a:solidFill>
              </a:rPr>
              <a:t>3</a:t>
            </a:r>
            <a:r>
              <a:rPr lang="es-PE" sz="2400" dirty="0" smtClean="0">
                <a:solidFill>
                  <a:schemeClr val="bg1"/>
                </a:solidFill>
              </a:rPr>
              <a:t>.        </a:t>
            </a:r>
            <a:r>
              <a:rPr lang="es-PE" sz="2400" dirty="0">
                <a:solidFill>
                  <a:schemeClr val="bg1"/>
                </a:solidFill>
              </a:rPr>
              <a:t>¿Cómo mitigar el cambio climático?</a:t>
            </a:r>
          </a:p>
          <a:p>
            <a:r>
              <a:rPr lang="es-PE" sz="2400" dirty="0">
                <a:solidFill>
                  <a:schemeClr val="bg1"/>
                </a:solidFill>
              </a:rPr>
              <a:t>4</a:t>
            </a:r>
            <a:r>
              <a:rPr lang="es-PE" sz="2400" dirty="0" smtClean="0">
                <a:solidFill>
                  <a:schemeClr val="bg1"/>
                </a:solidFill>
              </a:rPr>
              <a:t>.        </a:t>
            </a:r>
            <a:r>
              <a:rPr lang="es-PE" sz="2400" dirty="0">
                <a:solidFill>
                  <a:schemeClr val="bg1"/>
                </a:solidFill>
              </a:rPr>
              <a:t>¿Por qué es necesario adaptarnos?</a:t>
            </a:r>
          </a:p>
          <a:p>
            <a:r>
              <a:rPr lang="es-PE" sz="2400" dirty="0">
                <a:solidFill>
                  <a:schemeClr val="bg1"/>
                </a:solidFill>
              </a:rPr>
              <a:t>5</a:t>
            </a:r>
            <a:r>
              <a:rPr lang="es-PE" sz="2400" dirty="0" smtClean="0">
                <a:solidFill>
                  <a:schemeClr val="bg1"/>
                </a:solidFill>
              </a:rPr>
              <a:t>.        </a:t>
            </a:r>
            <a:r>
              <a:rPr lang="es-PE" sz="2400" dirty="0">
                <a:solidFill>
                  <a:schemeClr val="bg1"/>
                </a:solidFill>
              </a:rPr>
              <a:t>¿Cómo adaptarnos al cambio climático?</a:t>
            </a:r>
            <a:endParaRPr lang="es-ES" sz="2400" dirty="0" smtClean="0">
              <a:solidFill>
                <a:schemeClr val="bg1"/>
              </a:solidFill>
            </a:endParaRPr>
          </a:p>
        </p:txBody>
      </p:sp>
      <p:pic>
        <p:nvPicPr>
          <p:cNvPr id="9" name="Imagen 8" descr="4d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916832"/>
            <a:ext cx="647700" cy="533400"/>
          </a:xfrm>
          <a:prstGeom prst="rect">
            <a:avLst/>
          </a:prstGeom>
        </p:spPr>
      </p:pic>
      <p:pic>
        <p:nvPicPr>
          <p:cNvPr id="10" name="Imagen 9" descr="5d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3602360"/>
            <a:ext cx="647700" cy="533400"/>
          </a:xfrm>
          <a:prstGeom prst="rect">
            <a:avLst/>
          </a:prstGeom>
        </p:spPr>
      </p:pic>
      <p:pic>
        <p:nvPicPr>
          <p:cNvPr id="11" name="Imagen 10" descr="cyan_d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712" y="2755528"/>
            <a:ext cx="495300" cy="558800"/>
          </a:xfrm>
          <a:prstGeom prst="rect">
            <a:avLst/>
          </a:prstGeom>
        </p:spPr>
      </p:pic>
      <p:pic>
        <p:nvPicPr>
          <p:cNvPr id="1027" name="Picture 3" descr="D:\PAOLA\Diseño\Freelos\COP20\PNGS_CON_ELEMENTOS_GRAFICOS_PPT-2014-08-08\PNGS CON ELEMENTOS GRAFICOS PPT\6d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15" y="3170312"/>
            <a:ext cx="655894" cy="540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PAOLA\Diseño\Freelos\COP20\PNGS_CON_ELEMENTOS_GRAFICOS_PPT-2014-08-08\PNGS CON ELEMENTOS GRAFICOS PPT\7do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686" y="4034408"/>
            <a:ext cx="665353" cy="54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676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Rectángulo redondeado"/>
          <p:cNvSpPr/>
          <p:nvPr/>
        </p:nvSpPr>
        <p:spPr>
          <a:xfrm>
            <a:off x="2522588" y="908720"/>
            <a:ext cx="4785715" cy="79916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smtClean="0">
                <a:solidFill>
                  <a:schemeClr val="tx1">
                    <a:lumMod val="65000"/>
                    <a:lumOff val="35000"/>
                  </a:schemeClr>
                </a:solidFill>
              </a:rPr>
              <a:t>Agroforestería: </a:t>
            </a:r>
            <a:r>
              <a:rPr lang="es-ES" sz="1600" dirty="0" smtClean="0">
                <a:solidFill>
                  <a:schemeClr val="tx1">
                    <a:lumMod val="65000"/>
                    <a:lumOff val="35000"/>
                  </a:schemeClr>
                </a:solidFill>
              </a:rPr>
              <a:t>Agricultura en combinación sinérgica con siembra de árboles</a:t>
            </a:r>
            <a:endParaRPr lang="es-ES" sz="1600" dirty="0">
              <a:solidFill>
                <a:schemeClr val="tx1">
                  <a:lumMod val="65000"/>
                  <a:lumOff val="35000"/>
                </a:schemeClr>
              </a:solidFill>
            </a:endParaRPr>
          </a:p>
        </p:txBody>
      </p:sp>
      <p:sp>
        <p:nvSpPr>
          <p:cNvPr id="15" name="6 Rectángulo redondeado"/>
          <p:cNvSpPr/>
          <p:nvPr/>
        </p:nvSpPr>
        <p:spPr>
          <a:xfrm>
            <a:off x="2516021" y="4422704"/>
            <a:ext cx="4792281" cy="79920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smtClean="0">
                <a:solidFill>
                  <a:schemeClr val="tx1">
                    <a:lumMod val="65000"/>
                    <a:lumOff val="35000"/>
                  </a:schemeClr>
                </a:solidFill>
              </a:rPr>
              <a:t>Reforestación: </a:t>
            </a:r>
            <a:r>
              <a:rPr lang="es-ES" sz="1600" dirty="0" smtClean="0">
                <a:solidFill>
                  <a:schemeClr val="tx1">
                    <a:lumMod val="65000"/>
                    <a:lumOff val="35000"/>
                  </a:schemeClr>
                </a:solidFill>
              </a:rPr>
              <a:t>Siembra de árboles en zonas degradadas.</a:t>
            </a:r>
            <a:endParaRPr lang="es-ES" sz="1600" dirty="0">
              <a:solidFill>
                <a:schemeClr val="tx1">
                  <a:lumMod val="65000"/>
                  <a:lumOff val="35000"/>
                </a:schemeClr>
              </a:solidFill>
            </a:endParaRPr>
          </a:p>
        </p:txBody>
      </p:sp>
      <p:sp>
        <p:nvSpPr>
          <p:cNvPr id="16" name="7 Rectángulo redondeado"/>
          <p:cNvSpPr/>
          <p:nvPr/>
        </p:nvSpPr>
        <p:spPr>
          <a:xfrm>
            <a:off x="2497758" y="3544198"/>
            <a:ext cx="4810545" cy="799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smtClean="0">
                <a:solidFill>
                  <a:schemeClr val="tx1">
                    <a:lumMod val="65000"/>
                    <a:lumOff val="35000"/>
                  </a:schemeClr>
                </a:solidFill>
              </a:rPr>
              <a:t>Manejo integrado de plagas: </a:t>
            </a:r>
            <a:r>
              <a:rPr lang="es-ES" sz="1600" kern="300" dirty="0" smtClean="0">
                <a:solidFill>
                  <a:schemeClr val="tx1">
                    <a:lumMod val="65000"/>
                    <a:lumOff val="35000"/>
                  </a:schemeClr>
                </a:solidFill>
              </a:rPr>
              <a:t>Manejo ecológico de plagas sin uso de químicos.</a:t>
            </a:r>
            <a:endParaRPr lang="es-ES" sz="1600" kern="300" dirty="0">
              <a:solidFill>
                <a:schemeClr val="tx1">
                  <a:lumMod val="65000"/>
                  <a:lumOff val="35000"/>
                </a:schemeClr>
              </a:solidFill>
            </a:endParaRPr>
          </a:p>
        </p:txBody>
      </p:sp>
      <p:sp>
        <p:nvSpPr>
          <p:cNvPr id="17" name="8 Rectángulo redondeado"/>
          <p:cNvSpPr/>
          <p:nvPr/>
        </p:nvSpPr>
        <p:spPr>
          <a:xfrm>
            <a:off x="2522589" y="5301208"/>
            <a:ext cx="4785713" cy="799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smtClean="0">
                <a:solidFill>
                  <a:schemeClr val="tx1">
                    <a:lumMod val="65000"/>
                    <a:lumOff val="35000"/>
                  </a:schemeClr>
                </a:solidFill>
              </a:rPr>
              <a:t>Conservación de la biodiversidad</a:t>
            </a:r>
            <a:endParaRPr lang="es-ES" sz="1600" b="1" dirty="0">
              <a:solidFill>
                <a:schemeClr val="tx1">
                  <a:lumMod val="65000"/>
                  <a:lumOff val="35000"/>
                </a:schemeClr>
              </a:solidFill>
            </a:endParaRPr>
          </a:p>
        </p:txBody>
      </p:sp>
      <p:sp>
        <p:nvSpPr>
          <p:cNvPr id="18" name="9 Rectángulo redondeado"/>
          <p:cNvSpPr/>
          <p:nvPr/>
        </p:nvSpPr>
        <p:spPr>
          <a:xfrm>
            <a:off x="2522588" y="2665692"/>
            <a:ext cx="4785715" cy="79920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smtClean="0">
                <a:solidFill>
                  <a:schemeClr val="tx1">
                    <a:lumMod val="65000"/>
                    <a:lumOff val="35000"/>
                  </a:schemeClr>
                </a:solidFill>
              </a:rPr>
              <a:t>Producción agrícola en invernaderos </a:t>
            </a:r>
            <a:r>
              <a:rPr lang="es-ES" sz="1600" dirty="0" smtClean="0">
                <a:solidFill>
                  <a:schemeClr val="tx1">
                    <a:lumMod val="65000"/>
                    <a:lumOff val="35000"/>
                  </a:schemeClr>
                </a:solidFill>
              </a:rPr>
              <a:t>para protección de cultivos</a:t>
            </a:r>
            <a:endParaRPr lang="es-ES" sz="1600" dirty="0">
              <a:solidFill>
                <a:schemeClr val="tx1">
                  <a:lumMod val="65000"/>
                  <a:lumOff val="35000"/>
                </a:schemeClr>
              </a:solidFill>
            </a:endParaRPr>
          </a:p>
        </p:txBody>
      </p:sp>
      <p:sp>
        <p:nvSpPr>
          <p:cNvPr id="20" name="3 Título"/>
          <p:cNvSpPr txBox="1">
            <a:spLocks/>
          </p:cNvSpPr>
          <p:nvPr/>
        </p:nvSpPr>
        <p:spPr>
          <a:xfrm>
            <a:off x="248250" y="116632"/>
            <a:ext cx="8280920" cy="504056"/>
          </a:xfrm>
          <a:prstGeom prst="rect">
            <a:avLst/>
          </a:prstGeom>
          <a:noFill/>
        </p:spPr>
        <p:txBody>
          <a:bodyPr vert="horz" lIns="91440" tIns="45720" rIns="91440" bIns="45720" rtlCol="0" anchor="ctr">
            <a:noAutofit/>
          </a:bodyPr>
          <a:lstStyle>
            <a:lvl1pPr algn="ctr">
              <a:spcBef>
                <a:spcPct val="0"/>
              </a:spcBef>
              <a:buNone/>
              <a:defRPr sz="2400">
                <a:solidFill>
                  <a:srgbClr val="0070C0"/>
                </a:solidFill>
                <a:latin typeface="Calibri" panose="020F0502020204030204" pitchFamily="34" charset="0"/>
                <a:ea typeface="+mj-ea"/>
                <a:cs typeface="+mj-cs"/>
              </a:defRPr>
            </a:lvl1pPr>
          </a:lstStyle>
          <a:p>
            <a:pPr algn="l"/>
            <a:r>
              <a:rPr lang="es-PE" sz="2000" b="1" dirty="0" smtClean="0">
                <a:solidFill>
                  <a:schemeClr val="tx1">
                    <a:lumMod val="95000"/>
                    <a:lumOff val="5000"/>
                  </a:schemeClr>
                </a:solidFill>
              </a:rPr>
              <a:t>Medidas de adaptación en el sector agricultura</a:t>
            </a:r>
            <a:endParaRPr lang="es-PE" sz="2000" b="1" dirty="0">
              <a:solidFill>
                <a:schemeClr val="tx1">
                  <a:lumMod val="95000"/>
                  <a:lumOff val="5000"/>
                </a:schemeClr>
              </a:solidFill>
            </a:endParaRPr>
          </a:p>
        </p:txBody>
      </p:sp>
      <p:sp>
        <p:nvSpPr>
          <p:cNvPr id="19" name="10 Rectángulo redondeado"/>
          <p:cNvSpPr/>
          <p:nvPr/>
        </p:nvSpPr>
        <p:spPr>
          <a:xfrm>
            <a:off x="2522589" y="1780766"/>
            <a:ext cx="4785714" cy="799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smtClean="0">
                <a:solidFill>
                  <a:schemeClr val="tx1">
                    <a:lumMod val="65000"/>
                    <a:lumOff val="35000"/>
                  </a:schemeClr>
                </a:solidFill>
              </a:rPr>
              <a:t>Reservorios de agua: </a:t>
            </a:r>
            <a:r>
              <a:rPr lang="es-ES" sz="1600" dirty="0" smtClean="0">
                <a:solidFill>
                  <a:schemeClr val="tx1">
                    <a:lumMod val="65000"/>
                    <a:lumOff val="35000"/>
                  </a:schemeClr>
                </a:solidFill>
              </a:rPr>
              <a:t>Captación de agua de lluvias e infraestructura</a:t>
            </a:r>
            <a:endParaRPr lang="es-ES" sz="1600" dirty="0">
              <a:solidFill>
                <a:schemeClr val="tx1">
                  <a:lumMod val="65000"/>
                  <a:lumOff val="35000"/>
                </a:schemeClr>
              </a:solidFill>
            </a:endParaRPr>
          </a:p>
        </p:txBody>
      </p:sp>
      <p:pic>
        <p:nvPicPr>
          <p:cNvPr id="21" name="Picture 4" descr="D:\Libelula\fotos2-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815786"/>
            <a:ext cx="1454150" cy="9334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D:\Libelula\fotos2-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308" y="1749236"/>
            <a:ext cx="1428750" cy="8620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D:\Libelula\fotos2-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4565" y="2555886"/>
            <a:ext cx="1392237" cy="9477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descr="D:\Libelula\fotos2-0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1389" y="3498135"/>
            <a:ext cx="1398588" cy="8651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D:\Libelula\fotos2-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6471" y="4360826"/>
            <a:ext cx="1368425" cy="890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D:\Libelula\fotos2-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1389" y="5251414"/>
            <a:ext cx="1398588" cy="9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806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128"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3 Título"/>
          <p:cNvSpPr txBox="1">
            <a:spLocks/>
          </p:cNvSpPr>
          <p:nvPr/>
        </p:nvSpPr>
        <p:spPr>
          <a:xfrm>
            <a:off x="359024" y="775879"/>
            <a:ext cx="8280920" cy="504056"/>
          </a:xfrm>
          <a:prstGeom prst="rect">
            <a:avLst/>
          </a:prstGeom>
          <a:noFill/>
        </p:spPr>
        <p:txBody>
          <a:bodyPr vert="horz" lIns="91440" tIns="45720" rIns="91440" bIns="45720" rtlCol="0" anchor="ctr">
            <a:noAutofit/>
          </a:bodyPr>
          <a:lstStyle>
            <a:lvl1pPr algn="ctr">
              <a:spcBef>
                <a:spcPct val="0"/>
              </a:spcBef>
              <a:buNone/>
              <a:defRPr sz="2400">
                <a:solidFill>
                  <a:srgbClr val="0070C0"/>
                </a:solidFill>
                <a:latin typeface="Calibri" panose="020F0502020204030204" pitchFamily="34" charset="0"/>
                <a:ea typeface="+mj-ea"/>
                <a:cs typeface="+mj-cs"/>
              </a:defRPr>
            </a:lvl1pPr>
          </a:lstStyle>
          <a:p>
            <a:pPr algn="l"/>
            <a:r>
              <a:rPr lang="es-PE" sz="2000" b="1" dirty="0" smtClean="0">
                <a:solidFill>
                  <a:schemeClr val="tx1">
                    <a:lumMod val="95000"/>
                    <a:lumOff val="5000"/>
                  </a:schemeClr>
                </a:solidFill>
              </a:rPr>
              <a:t>Medidas de adaptación a lo largo del territorio peruano</a:t>
            </a:r>
            <a:endParaRPr lang="es-PE" sz="2000" b="1" dirty="0">
              <a:solidFill>
                <a:schemeClr val="tx1">
                  <a:lumMod val="95000"/>
                  <a:lumOff val="5000"/>
                </a:schemeClr>
              </a:solidFill>
            </a:endParaRPr>
          </a:p>
        </p:txBody>
      </p:sp>
      <p:sp>
        <p:nvSpPr>
          <p:cNvPr id="9" name="Rectángulo 8"/>
          <p:cNvSpPr/>
          <p:nvPr/>
        </p:nvSpPr>
        <p:spPr>
          <a:xfrm>
            <a:off x="251520" y="140389"/>
            <a:ext cx="3981346" cy="369332"/>
          </a:xfrm>
          <a:prstGeom prst="rect">
            <a:avLst/>
          </a:prstGeom>
        </p:spPr>
        <p:txBody>
          <a:bodyPr wrap="none">
            <a:spAutoFit/>
          </a:bodyPr>
          <a:lstStyle/>
          <a:p>
            <a:r>
              <a:rPr lang="es-PE" b="1" dirty="0" smtClean="0"/>
              <a:t>¿CÓMO HACER ADAPTACIÓN EFECTIVA</a:t>
            </a:r>
            <a:r>
              <a:rPr lang="es-ES" b="1" dirty="0" smtClean="0"/>
              <a:t>?</a:t>
            </a:r>
            <a:endParaRPr lang="es-PE" b="1" dirty="0"/>
          </a:p>
        </p:txBody>
      </p:sp>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668" y="1449974"/>
            <a:ext cx="4442356" cy="4477427"/>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1429475"/>
            <a:ext cx="4484321" cy="4519724"/>
          </a:xfrm>
          <a:prstGeom prst="rect">
            <a:avLst/>
          </a:prstGeom>
        </p:spPr>
      </p:pic>
    </p:spTree>
    <p:extLst>
      <p:ext uri="{BB962C8B-B14F-4D97-AF65-F5344CB8AC3E}">
        <p14:creationId xmlns:p14="http://schemas.microsoft.com/office/powerpoint/2010/main" val="105649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128"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3 Título"/>
          <p:cNvSpPr txBox="1">
            <a:spLocks/>
          </p:cNvSpPr>
          <p:nvPr/>
        </p:nvSpPr>
        <p:spPr>
          <a:xfrm>
            <a:off x="359024" y="775879"/>
            <a:ext cx="8280920" cy="504056"/>
          </a:xfrm>
          <a:prstGeom prst="rect">
            <a:avLst/>
          </a:prstGeom>
          <a:noFill/>
        </p:spPr>
        <p:txBody>
          <a:bodyPr vert="horz" lIns="91440" tIns="45720" rIns="91440" bIns="45720" rtlCol="0" anchor="ctr">
            <a:noAutofit/>
          </a:bodyPr>
          <a:lstStyle>
            <a:lvl1pPr algn="ctr">
              <a:spcBef>
                <a:spcPct val="0"/>
              </a:spcBef>
              <a:buNone/>
              <a:defRPr sz="2400">
                <a:solidFill>
                  <a:srgbClr val="0070C0"/>
                </a:solidFill>
                <a:latin typeface="Calibri" panose="020F0502020204030204" pitchFamily="34" charset="0"/>
                <a:ea typeface="+mj-ea"/>
                <a:cs typeface="+mj-cs"/>
              </a:defRPr>
            </a:lvl1pPr>
          </a:lstStyle>
          <a:p>
            <a:pPr algn="l"/>
            <a:r>
              <a:rPr lang="es-PE" sz="2000" b="1" dirty="0" smtClean="0">
                <a:solidFill>
                  <a:schemeClr val="tx1">
                    <a:lumMod val="95000"/>
                    <a:lumOff val="5000"/>
                  </a:schemeClr>
                </a:solidFill>
              </a:rPr>
              <a:t>Medidas de adaptación a lo largo del territorio peruano</a:t>
            </a:r>
            <a:endParaRPr lang="es-PE" sz="2000" b="1" dirty="0">
              <a:solidFill>
                <a:schemeClr val="tx1">
                  <a:lumMod val="95000"/>
                  <a:lumOff val="5000"/>
                </a:schemeClr>
              </a:solidFill>
            </a:endParaRPr>
          </a:p>
        </p:txBody>
      </p:sp>
      <p:sp>
        <p:nvSpPr>
          <p:cNvPr id="4" name="Rectángulo 3"/>
          <p:cNvSpPr/>
          <p:nvPr/>
        </p:nvSpPr>
        <p:spPr>
          <a:xfrm>
            <a:off x="251520" y="140389"/>
            <a:ext cx="3981346" cy="369332"/>
          </a:xfrm>
          <a:prstGeom prst="rect">
            <a:avLst/>
          </a:prstGeom>
        </p:spPr>
        <p:txBody>
          <a:bodyPr wrap="none">
            <a:spAutoFit/>
          </a:bodyPr>
          <a:lstStyle/>
          <a:p>
            <a:r>
              <a:rPr lang="es-PE" b="1" dirty="0" smtClean="0"/>
              <a:t>¿CÓMO HACER ADAPTACIÓN EFECTIVA</a:t>
            </a:r>
            <a:r>
              <a:rPr lang="es-ES" b="1" dirty="0" smtClean="0"/>
              <a:t>?</a:t>
            </a:r>
            <a:endParaRPr lang="es-PE" b="1"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07980"/>
            <a:ext cx="2591947" cy="2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2108079"/>
            <a:ext cx="2814105" cy="287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691560"/>
            <a:ext cx="3126440" cy="37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9326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893"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3.bp.blogspot.com/-slvh6VSf9x8/T_syTSNQtdI/AAAAAAAACLo/45gARKl402M/s400/carretera_maldit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130" y="1002216"/>
            <a:ext cx="5760638" cy="42484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5 CuadroTexto"/>
          <p:cNvSpPr txBox="1"/>
          <p:nvPr/>
        </p:nvSpPr>
        <p:spPr>
          <a:xfrm>
            <a:off x="6372200" y="1196752"/>
            <a:ext cx="2304255" cy="34163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a:t>Proyecto que busca  </a:t>
            </a:r>
            <a:r>
              <a:rPr lang="es-ES" dirty="0" smtClean="0"/>
              <a:t>enfrentar los efectos del cambio climático sobre sus estándares y políticas de carreteras. Plantea un plan de adaptación en base a las predicciones hechas por el UK </a:t>
            </a:r>
            <a:r>
              <a:rPr lang="es-ES" dirty="0" err="1" smtClean="0"/>
              <a:t>Climate</a:t>
            </a:r>
            <a:r>
              <a:rPr lang="es-ES" dirty="0" smtClean="0"/>
              <a:t> </a:t>
            </a:r>
            <a:r>
              <a:rPr lang="es-ES" dirty="0" err="1" smtClean="0"/>
              <a:t>Impacts</a:t>
            </a:r>
            <a:r>
              <a:rPr lang="es-ES" dirty="0" smtClean="0"/>
              <a:t> </a:t>
            </a:r>
            <a:r>
              <a:rPr lang="es-ES" dirty="0" err="1" smtClean="0"/>
              <a:t>Programme</a:t>
            </a:r>
            <a:r>
              <a:rPr lang="es-ES" dirty="0" smtClean="0"/>
              <a:t> 2002 (UKCIP02). </a:t>
            </a:r>
            <a:endParaRPr lang="es-ES" dirty="0"/>
          </a:p>
        </p:txBody>
      </p:sp>
      <p:sp>
        <p:nvSpPr>
          <p:cNvPr id="12" name="Rectángulo 11"/>
          <p:cNvSpPr/>
          <p:nvPr/>
        </p:nvSpPr>
        <p:spPr>
          <a:xfrm>
            <a:off x="251520" y="140389"/>
            <a:ext cx="4376454" cy="369332"/>
          </a:xfrm>
          <a:prstGeom prst="rect">
            <a:avLst/>
          </a:prstGeom>
        </p:spPr>
        <p:txBody>
          <a:bodyPr wrap="none">
            <a:spAutoFit/>
          </a:bodyPr>
          <a:lstStyle/>
          <a:p>
            <a:r>
              <a:rPr lang="es-ES" b="1" dirty="0" smtClean="0"/>
              <a:t>PROYECTOS DE ADAPTACIÓN EN EL MUNDO</a:t>
            </a:r>
            <a:endParaRPr lang="es-PE" b="1" dirty="0"/>
          </a:p>
        </p:txBody>
      </p:sp>
      <p:sp>
        <p:nvSpPr>
          <p:cNvPr id="11" name="Rectángulo 6"/>
          <p:cNvSpPr/>
          <p:nvPr/>
        </p:nvSpPr>
        <p:spPr>
          <a:xfrm>
            <a:off x="272855" y="5447434"/>
            <a:ext cx="5534077" cy="2747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4 CuadroTexto"/>
          <p:cNvSpPr txBox="1"/>
          <p:nvPr/>
        </p:nvSpPr>
        <p:spPr>
          <a:xfrm>
            <a:off x="453352" y="5445224"/>
            <a:ext cx="5353581" cy="276999"/>
          </a:xfrm>
          <a:prstGeom prst="rect">
            <a:avLst/>
          </a:prstGeom>
          <a:noFill/>
        </p:spPr>
        <p:txBody>
          <a:bodyPr wrap="none" rtlCol="0">
            <a:spAutoFit/>
          </a:bodyPr>
          <a:lstStyle/>
          <a:p>
            <a:r>
              <a:rPr lang="es-ES" sz="1200" dirty="0">
                <a:solidFill>
                  <a:schemeClr val="tx1">
                    <a:lumMod val="95000"/>
                    <a:lumOff val="5000"/>
                  </a:schemeClr>
                </a:solidFill>
              </a:rPr>
              <a:t>Adaptación de  las políticas y estándares de la  red de carreteras en el Reino Unido.</a:t>
            </a:r>
          </a:p>
        </p:txBody>
      </p:sp>
      <p:pic>
        <p:nvPicPr>
          <p:cNvPr id="16" name="Imagen 8" descr="arrow_fuen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87" y="5445224"/>
            <a:ext cx="226323" cy="258655"/>
          </a:xfrm>
          <a:prstGeom prst="rect">
            <a:avLst/>
          </a:prstGeom>
        </p:spPr>
      </p:pic>
      <p:pic>
        <p:nvPicPr>
          <p:cNvPr id="13" name="Imagen 12"/>
          <p:cNvPicPr>
            <a:picLocks noChangeAspect="1"/>
          </p:cNvPicPr>
          <p:nvPr/>
        </p:nvPicPr>
        <p:blipFill>
          <a:blip r:embed="rId5">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5878765" y="780337"/>
            <a:ext cx="3291124" cy="4376855"/>
          </a:xfrm>
          <a:prstGeom prst="rect">
            <a:avLst/>
          </a:prstGeom>
        </p:spPr>
      </p:pic>
    </p:spTree>
    <p:extLst>
      <p:ext uri="{BB962C8B-B14F-4D97-AF65-F5344CB8AC3E}">
        <p14:creationId xmlns:p14="http://schemas.microsoft.com/office/powerpoint/2010/main" val="3518580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893"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325055"/>
            <a:ext cx="3676021" cy="5040560"/>
          </a:xfrm>
          <a:prstGeom prst="rect">
            <a:avLst/>
          </a:prstGeom>
        </p:spPr>
      </p:pic>
      <p:sp>
        <p:nvSpPr>
          <p:cNvPr id="5" name="1 CuadroTexto"/>
          <p:cNvSpPr txBox="1"/>
          <p:nvPr/>
        </p:nvSpPr>
        <p:spPr>
          <a:xfrm>
            <a:off x="5583725" y="685095"/>
            <a:ext cx="2808312" cy="424731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La Alianza de Camboya para el Cambio Climático </a:t>
            </a:r>
            <a:r>
              <a:rPr lang="es-ES" b="1" dirty="0" smtClean="0"/>
              <a:t> </a:t>
            </a:r>
            <a:r>
              <a:rPr lang="es-ES" dirty="0" smtClean="0"/>
              <a:t>(CCCA, por sus siglas en inglés)  está diseñando proyectos piloto sobre cambio climático que mejoran la resiliencia de las comunidades vulnerables contra los impactos de cambio climático de largo plazo mientras que ayuda a enfrentar los impactos inmediatos del incremento de la frecuencia de los eventos extremos</a:t>
            </a:r>
            <a:endParaRPr lang="es-ES" dirty="0"/>
          </a:p>
        </p:txBody>
      </p:sp>
      <p:pic>
        <p:nvPicPr>
          <p:cNvPr id="7" name="Picture 2" descr="https://fbcdn-sphotos-c-a.akamaihd.net/hphotos-ak-xpf1/t31.0-8/s720x720/1980377_639945259413630_18527855_o.png"/>
          <p:cNvPicPr>
            <a:picLocks noChangeAspect="1" noChangeArrowheads="1"/>
          </p:cNvPicPr>
          <p:nvPr/>
        </p:nvPicPr>
        <p:blipFill rotWithShape="1">
          <a:blip r:embed="rId5" cstate="print"/>
          <a:srcRect r="8879" b="14375"/>
          <a:stretch/>
        </p:blipFill>
        <p:spPr bwMode="auto">
          <a:xfrm>
            <a:off x="539552" y="1268760"/>
            <a:ext cx="4382764" cy="2396685"/>
          </a:xfrm>
          <a:prstGeom prst="rect">
            <a:avLst/>
          </a:prstGeom>
          <a:ln>
            <a:noFill/>
          </a:ln>
          <a:effectLst>
            <a:outerShdw blurRad="292100" dist="139700" dir="2700000" algn="tl" rotWithShape="0">
              <a:srgbClr val="333333">
                <a:alpha val="65000"/>
              </a:srgbClr>
            </a:outerShdw>
          </a:effectLst>
        </p:spPr>
      </p:pic>
      <p:sp>
        <p:nvSpPr>
          <p:cNvPr id="10" name="Rectángulo 9"/>
          <p:cNvSpPr/>
          <p:nvPr/>
        </p:nvSpPr>
        <p:spPr>
          <a:xfrm>
            <a:off x="251520" y="140389"/>
            <a:ext cx="4204934" cy="369332"/>
          </a:xfrm>
          <a:prstGeom prst="rect">
            <a:avLst/>
          </a:prstGeom>
        </p:spPr>
        <p:txBody>
          <a:bodyPr wrap="none">
            <a:spAutoFit/>
          </a:bodyPr>
          <a:lstStyle/>
          <a:p>
            <a:r>
              <a:rPr lang="es-ES" b="1" dirty="0" smtClean="0"/>
              <a:t>PROYECTOS DE ADAPTACIÓN DEL MUNDO</a:t>
            </a:r>
            <a:endParaRPr lang="es-PE" b="1" dirty="0"/>
          </a:p>
        </p:txBody>
      </p:sp>
      <p:sp>
        <p:nvSpPr>
          <p:cNvPr id="13" name="Rectángulo 6"/>
          <p:cNvSpPr/>
          <p:nvPr/>
        </p:nvSpPr>
        <p:spPr>
          <a:xfrm>
            <a:off x="272855" y="5921873"/>
            <a:ext cx="6592060" cy="4594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4 CuadroTexto"/>
          <p:cNvSpPr txBox="1"/>
          <p:nvPr/>
        </p:nvSpPr>
        <p:spPr>
          <a:xfrm>
            <a:off x="453352" y="5919663"/>
            <a:ext cx="6411563" cy="461665"/>
          </a:xfrm>
          <a:prstGeom prst="rect">
            <a:avLst/>
          </a:prstGeom>
          <a:noFill/>
        </p:spPr>
        <p:txBody>
          <a:bodyPr wrap="none" rtlCol="0">
            <a:spAutoFit/>
          </a:bodyPr>
          <a:lstStyle/>
          <a:p>
            <a:r>
              <a:rPr lang="es-PE" sz="1200" dirty="0"/>
              <a:t>Fuente: Ministerio del Ambiente de Camboya. </a:t>
            </a:r>
            <a:endParaRPr lang="es-PE" sz="1200" dirty="0" smtClean="0"/>
          </a:p>
          <a:p>
            <a:r>
              <a:rPr lang="es-PE" sz="1200" dirty="0" smtClean="0"/>
              <a:t>http</a:t>
            </a:r>
            <a:r>
              <a:rPr lang="es-PE" sz="1200" dirty="0"/>
              <a:t>://www.camclimate.org.kh/en/trust-fund-news/73-ccca-tf-approves-11-new-pilot-projects.html</a:t>
            </a:r>
          </a:p>
        </p:txBody>
      </p:sp>
      <p:pic>
        <p:nvPicPr>
          <p:cNvPr id="16" name="Imagen 8" descr="arrow_fuen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87" y="5919663"/>
            <a:ext cx="226323" cy="258655"/>
          </a:xfrm>
          <a:prstGeom prst="rect">
            <a:avLst/>
          </a:prstGeom>
        </p:spPr>
      </p:pic>
    </p:spTree>
    <p:extLst>
      <p:ext uri="{BB962C8B-B14F-4D97-AF65-F5344CB8AC3E}">
        <p14:creationId xmlns:p14="http://schemas.microsoft.com/office/powerpoint/2010/main" val="34781299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908720"/>
            <a:ext cx="5056024" cy="2880320"/>
          </a:xfrm>
          <a:prstGeom prst="rect">
            <a:avLst/>
          </a:prstGeom>
        </p:spPr>
      </p:pic>
      <p:sp>
        <p:nvSpPr>
          <p:cNvPr id="5" name="1 CuadroTexto"/>
          <p:cNvSpPr txBox="1"/>
          <p:nvPr/>
        </p:nvSpPr>
        <p:spPr>
          <a:xfrm>
            <a:off x="4572000" y="1227710"/>
            <a:ext cx="3975247" cy="230832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PE" dirty="0" smtClean="0"/>
              <a:t>El Programa Gestión Sostenible de los Recursos Hídricos de la Cuenca de la Plata es un proyecto que se implementa en Brasil, Uruguay, Argentina, Paraguay y Bolivia con el fin de gestionar los recursos hídricos de esa cuenca frente a los efectos de la variabilidad y el cambio climático.</a:t>
            </a:r>
            <a:endParaRPr lang="es-E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60" y="954701"/>
            <a:ext cx="3585052" cy="2854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 CuadroTexto"/>
          <p:cNvSpPr txBox="1"/>
          <p:nvPr/>
        </p:nvSpPr>
        <p:spPr>
          <a:xfrm>
            <a:off x="107505" y="3933056"/>
            <a:ext cx="8872447" cy="175432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A pesar de no estar orientado a un sector específico, sino a la gestión integrada de la cuenca, el proyecto tuvo un impacto notable en el sector energético:</a:t>
            </a:r>
          </a:p>
          <a:p>
            <a:pPr marL="285750" indent="-285750">
              <a:buFont typeface="Arial" pitchFamily="34" charset="0"/>
              <a:buChar char="•"/>
            </a:pPr>
            <a:r>
              <a:rPr lang="es-ES" dirty="0" smtClean="0"/>
              <a:t>Dotación de recursos</a:t>
            </a:r>
          </a:p>
          <a:p>
            <a:pPr marL="285750" indent="-285750">
              <a:buFont typeface="Arial" pitchFamily="34" charset="0"/>
              <a:buChar char="•"/>
            </a:pPr>
            <a:r>
              <a:rPr lang="es-ES" dirty="0" smtClean="0"/>
              <a:t>Seguridad en el abastecimiento energético</a:t>
            </a:r>
          </a:p>
          <a:p>
            <a:pPr marL="285750" indent="-285750">
              <a:buFont typeface="Arial" pitchFamily="34" charset="0"/>
              <a:buChar char="•"/>
            </a:pPr>
            <a:r>
              <a:rPr lang="es-ES" dirty="0" smtClean="0"/>
              <a:t>Previsión y observación hidrológica para la planificación de la operación de reservorios hidroeléctricos (información para el diseño de infraestructura).</a:t>
            </a:r>
            <a:endParaRPr lang="es-ES" dirty="0"/>
          </a:p>
        </p:txBody>
      </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3893"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ángulo 11"/>
          <p:cNvSpPr/>
          <p:nvPr/>
        </p:nvSpPr>
        <p:spPr>
          <a:xfrm>
            <a:off x="251520" y="140389"/>
            <a:ext cx="4376454" cy="369332"/>
          </a:xfrm>
          <a:prstGeom prst="rect">
            <a:avLst/>
          </a:prstGeom>
        </p:spPr>
        <p:txBody>
          <a:bodyPr wrap="none">
            <a:spAutoFit/>
          </a:bodyPr>
          <a:lstStyle/>
          <a:p>
            <a:r>
              <a:rPr lang="es-ES" b="1" dirty="0" smtClean="0"/>
              <a:t>PROYECTOS DE ADAPTACIÓN EN EL MUNDO</a:t>
            </a:r>
            <a:endParaRPr lang="es-PE" b="1" dirty="0"/>
          </a:p>
        </p:txBody>
      </p:sp>
      <p:sp>
        <p:nvSpPr>
          <p:cNvPr id="11" name="Rectángulo 6"/>
          <p:cNvSpPr/>
          <p:nvPr/>
        </p:nvSpPr>
        <p:spPr>
          <a:xfrm>
            <a:off x="289261" y="5879482"/>
            <a:ext cx="6592060" cy="4594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4 CuadroTexto"/>
          <p:cNvSpPr txBox="1"/>
          <p:nvPr/>
        </p:nvSpPr>
        <p:spPr>
          <a:xfrm>
            <a:off x="469758" y="5877272"/>
            <a:ext cx="6249339" cy="461665"/>
          </a:xfrm>
          <a:prstGeom prst="rect">
            <a:avLst/>
          </a:prstGeom>
          <a:noFill/>
        </p:spPr>
        <p:txBody>
          <a:bodyPr wrap="none" rtlCol="0">
            <a:spAutoFit/>
          </a:bodyPr>
          <a:lstStyle/>
          <a:p>
            <a:r>
              <a:rPr lang="es-PE" sz="1200" dirty="0"/>
              <a:t>Núñez, A. M. (2013). Análisis de un caso exitoso de adaptación al cambio climático para servicios </a:t>
            </a:r>
            <a:endParaRPr lang="es-PE" sz="1200" dirty="0" smtClean="0"/>
          </a:p>
          <a:p>
            <a:r>
              <a:rPr lang="es-PE" sz="1200" dirty="0" smtClean="0"/>
              <a:t>energéticos </a:t>
            </a:r>
            <a:r>
              <a:rPr lang="es-PE" sz="1200" dirty="0"/>
              <a:t>en Latinoamérica y el Caribe. </a:t>
            </a:r>
          </a:p>
        </p:txBody>
      </p:sp>
      <p:pic>
        <p:nvPicPr>
          <p:cNvPr id="16" name="Imagen 8" descr="arrow_fuen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893" y="5877272"/>
            <a:ext cx="226323" cy="258655"/>
          </a:xfrm>
          <a:prstGeom prst="rect">
            <a:avLst/>
          </a:prstGeom>
        </p:spPr>
      </p:pic>
    </p:spTree>
    <p:extLst>
      <p:ext uri="{BB962C8B-B14F-4D97-AF65-F5344CB8AC3E}">
        <p14:creationId xmlns:p14="http://schemas.microsoft.com/office/powerpoint/2010/main" val="2507311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76672"/>
            <a:ext cx="4926130" cy="5256584"/>
          </a:xfrm>
          <a:prstGeom prst="rect">
            <a:avLst/>
          </a:prstGeom>
        </p:spPr>
      </p:pic>
      <p:sp>
        <p:nvSpPr>
          <p:cNvPr id="5" name="1 CuadroTexto"/>
          <p:cNvSpPr txBox="1"/>
          <p:nvPr/>
        </p:nvSpPr>
        <p:spPr>
          <a:xfrm>
            <a:off x="4788024" y="908720"/>
            <a:ext cx="3788672" cy="424731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dirty="0" smtClean="0"/>
              <a:t>El proyecto </a:t>
            </a:r>
            <a:r>
              <a:rPr lang="es-ES" dirty="0"/>
              <a:t>Adaptación basada en Ecosistemas </a:t>
            </a:r>
            <a:r>
              <a:rPr lang="es-ES" dirty="0" smtClean="0"/>
              <a:t> de Montaña (</a:t>
            </a:r>
            <a:r>
              <a:rPr lang="es-ES" dirty="0" err="1" smtClean="0"/>
              <a:t>EbA</a:t>
            </a:r>
            <a:r>
              <a:rPr lang="es-ES" dirty="0" smtClean="0"/>
              <a:t>, por sus siglas en inglés) trabaja en reducir la vulnerabilidad y aumentar la capacidad de resiliencia de las poblaciones mediante la adaptación basada en ecosistemas. Este enfoque incluye el uso de biodiversidad y servicios </a:t>
            </a:r>
            <a:r>
              <a:rPr lang="es-ES" dirty="0" err="1" smtClean="0"/>
              <a:t>ecosistémicos</a:t>
            </a:r>
            <a:r>
              <a:rPr lang="es-ES" dirty="0" smtClean="0"/>
              <a:t> de forma estratégica para que permita la adaptación al cambio climático. Se ejecuta en Uganda, Nepal y Perú y es implementado por el Programa de las Naciones Unidas para el Medio Ambiente (PNUMA).</a:t>
            </a:r>
            <a:endParaRPr lang="es-ES" dirty="0"/>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794" t="28906" r="33821" b="25261"/>
          <a:stretch/>
        </p:blipFill>
        <p:spPr bwMode="auto">
          <a:xfrm>
            <a:off x="251520" y="1143129"/>
            <a:ext cx="4154091" cy="271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3893"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ángulo 11"/>
          <p:cNvSpPr/>
          <p:nvPr/>
        </p:nvSpPr>
        <p:spPr>
          <a:xfrm>
            <a:off x="251520" y="140389"/>
            <a:ext cx="4376454" cy="369332"/>
          </a:xfrm>
          <a:prstGeom prst="rect">
            <a:avLst/>
          </a:prstGeom>
        </p:spPr>
        <p:txBody>
          <a:bodyPr wrap="none">
            <a:spAutoFit/>
          </a:bodyPr>
          <a:lstStyle/>
          <a:p>
            <a:r>
              <a:rPr lang="es-ES" b="1" dirty="0" smtClean="0"/>
              <a:t>PROYECTOS DE ADAPTACIÓN EN EL MUNDO</a:t>
            </a:r>
            <a:endParaRPr lang="es-PE" b="1" dirty="0"/>
          </a:p>
        </p:txBody>
      </p:sp>
      <p:sp>
        <p:nvSpPr>
          <p:cNvPr id="8" name="Rectángulo 6"/>
          <p:cNvSpPr/>
          <p:nvPr/>
        </p:nvSpPr>
        <p:spPr>
          <a:xfrm>
            <a:off x="289261" y="5879482"/>
            <a:ext cx="5021053" cy="4594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4 CuadroTexto"/>
          <p:cNvSpPr txBox="1"/>
          <p:nvPr/>
        </p:nvSpPr>
        <p:spPr>
          <a:xfrm>
            <a:off x="469758" y="5877272"/>
            <a:ext cx="4840556" cy="461665"/>
          </a:xfrm>
          <a:prstGeom prst="rect">
            <a:avLst/>
          </a:prstGeom>
          <a:noFill/>
        </p:spPr>
        <p:txBody>
          <a:bodyPr wrap="none" rtlCol="0">
            <a:spAutoFit/>
          </a:bodyPr>
          <a:lstStyle/>
          <a:p>
            <a:r>
              <a:rPr lang="es-ES" sz="1200" dirty="0"/>
              <a:t>Fuente: PNUD. (2013). </a:t>
            </a:r>
            <a:r>
              <a:rPr lang="es-ES" sz="1200" i="1" dirty="0"/>
              <a:t>Adaptación basada en Ecosistemas (</a:t>
            </a:r>
            <a:r>
              <a:rPr lang="es-ES" sz="1200" i="1" dirty="0" err="1"/>
              <a:t>EbA</a:t>
            </a:r>
            <a:r>
              <a:rPr lang="es-ES" sz="1200" i="1" dirty="0"/>
              <a:t>) Montaña</a:t>
            </a:r>
            <a:r>
              <a:rPr lang="es-ES" sz="1200" dirty="0"/>
              <a:t>. </a:t>
            </a:r>
            <a:endParaRPr lang="es-ES" sz="1200" dirty="0" smtClean="0"/>
          </a:p>
          <a:p>
            <a:r>
              <a:rPr lang="es-ES" sz="1200" dirty="0" smtClean="0"/>
              <a:t>Obtenido </a:t>
            </a:r>
            <a:r>
              <a:rPr lang="es-ES" sz="1200" dirty="0"/>
              <a:t>de http</a:t>
            </a:r>
            <a:r>
              <a:rPr lang="es-ES" sz="1200" dirty="0" smtClean="0"/>
              <a:t>:/</a:t>
            </a:r>
            <a:endParaRPr lang="es-PE" sz="1200" dirty="0"/>
          </a:p>
        </p:txBody>
      </p:sp>
      <p:pic>
        <p:nvPicPr>
          <p:cNvPr id="13" name="Imagen 8" descr="arrow_fuen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893" y="5877272"/>
            <a:ext cx="226323" cy="258655"/>
          </a:xfrm>
          <a:prstGeom prst="rect">
            <a:avLst/>
          </a:prstGeom>
        </p:spPr>
      </p:pic>
    </p:spTree>
    <p:extLst>
      <p:ext uri="{BB962C8B-B14F-4D97-AF65-F5344CB8AC3E}">
        <p14:creationId xmlns:p14="http://schemas.microsoft.com/office/powerpoint/2010/main" val="1763399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2987824" y="980728"/>
            <a:ext cx="5688632" cy="286232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dirty="0" smtClean="0"/>
              <a:t>El PACC – Perú </a:t>
            </a:r>
            <a:r>
              <a:rPr lang="es-ES" dirty="0"/>
              <a:t>(</a:t>
            </a:r>
            <a:r>
              <a:rPr lang="es-ES" dirty="0" smtClean="0"/>
              <a:t>Programa </a:t>
            </a:r>
            <a:r>
              <a:rPr lang="es-ES" dirty="0"/>
              <a:t>de </a:t>
            </a:r>
            <a:r>
              <a:rPr lang="es-ES" dirty="0" smtClean="0"/>
              <a:t>Adaptación al Cambio Climático) articula esfuerzos de adaptación al cambio climático en tres niveles de gobierno (nacional, regional y local) para reducir la vulnerabilidad de poblaciones rurales </a:t>
            </a:r>
            <a:r>
              <a:rPr lang="es-ES" dirty="0" err="1" smtClean="0"/>
              <a:t>altoandinas</a:t>
            </a:r>
            <a:r>
              <a:rPr lang="es-ES" dirty="0" smtClean="0"/>
              <a:t> de Apurímac y Cusco. En su primera fase, aplicó directamente una serie de medidas de adaptación orientadas a afianzar la disponibilidad de agua y fortalecer las prácticas agropecuarias en dos </a:t>
            </a:r>
            <a:r>
              <a:rPr lang="es-ES" dirty="0" err="1" smtClean="0"/>
              <a:t>microcuencas</a:t>
            </a:r>
            <a:r>
              <a:rPr lang="es-ES" dirty="0" smtClean="0"/>
              <a:t>. En su segunda fase (2013 – 2016), trabaja en escalar la aplicación de estas medidas en alianza con instituciones públicas.</a:t>
            </a:r>
            <a:endParaRPr lang="es-ES" dirty="0"/>
          </a:p>
        </p:txBody>
      </p:sp>
      <p:pic>
        <p:nvPicPr>
          <p:cNvPr id="11"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052" y="692697"/>
            <a:ext cx="6868460" cy="3528391"/>
          </a:xfrm>
          <a:prstGeom prst="rect">
            <a:avLst/>
          </a:prstGeom>
        </p:spPr>
      </p:pic>
      <p:sp>
        <p:nvSpPr>
          <p:cNvPr id="14" name="AutoShape 2" descr="data:image/jpeg;base64,/9j/4AAQSkZJRgABAQAAAQABAAD/2wCEAAkGBhISEBUUEhQWFRQVGBcYFBgWFxYVFBgUFRoXGhcVFhQYHCYfFxojGRYYIDEiIycpLCwtFx4xODAqNSYrLSkBCQoKDgwOGg8PGjUlHyQwMjQrMSwsLCwyLCwsLCwtLTAvKiktLC8sLDU0LC8xLCwvLCwsLC8vKjU1LCwsLCwsLf/AABEIAQ8AugMBIgACEQEDEQH/xAAbAAEAAgMBAQAAAAAAAAAAAAAABAUCAwYBB//EADYQAAICAQMEAQMCBQIFBQAAAAECAxEABBIhBRMiMUEGMlEjYRRCUnGBM5EHFSRioTREcpLw/8QAGwEBAAIDAQEAAAAAAAAAAAAAAAMEAQIFBgf/xAAzEQABAwIEBAQFBAIDAAAAAAABAAIRAyEEEjFBBVFhgRNxsfAiMpGhwQbR4fEUQhUzov/aAAwDAQACEQMRAD8A+44xjCJjGMImMYwiYxjCJjGMIud+svp2TUxq0LlZItxVN7Ij3ttS6EMjePi4PiSeCLGcJBohvLhZIdTG9s7f+pSWgfORi3cBUgclkZTXIz6vrdWsUbyOaSNWdj+FUEk/7DPnA1Jmmnl7bxiSQMokCh6EUaeWxmHtD8nOBxs+HTFRriHA2vr23hdHAGXFpEjy/Kuvp76vaMiHWMTZqPUGtrl3O2OXairE/kqj+Vq9g8Z2efM9Tpd6MpJG4VYqxfzzxnWfTf1VHMkUcrbNSUBdGRo7dQBJ29w2uA3PiTwQc34TxE4lhZUPxD7+91rjMOKTpbofsugxjGdxUExjGETGMYRMYxhExjGETGMYRMYxhExjGETGMYRMYyt6716PSxhmtnY7Yo1ruSP/AEqD/uWPCgEkgDMEhokpqqv66147I0wJ7moIBA+IFZTMxNEAbPC/y6gc8ij25hp4HLNLMd88lbzdqoFlYo+BUaWQOBZJY8sck7c+e8Wx4xdb4PlbYdeq7mFp+Ey+pWnZmrU6JZF2sLFgirBDKbVlYEFWBAIYEEEZM2Y2ZyA8tMg3VkumxUz6T6u66htNK7SBkMsLO29lAIWSNmPkQGZCpa/vYX4gZ1+fPZNEC28M6Pt2lo5JIyVskKdjCwCSRfqzXs50P0RqS2ndSWYRzSorMzPuUNuFO/LBdxj9mjGwvjPecH4kMSwUnSXAXJ8/PVcXE0chzDQrocYyPqeoRRlRJIiFzSBmVSxHNKCfI1+M7yqKRjMUcEAggg8gjkEH5B+c9VgfX/6veEXuMYwiYxjCJjGMImMYwiYxmuedUVndgqqCzMxAUKBZJJ4AA5vCLZmnV62OJS8rrGo9s7BV/wDsxrOE1n1Rq9RKqo3Y08vd7bIv/UsEA2M3dUiMMpZwAu4eING8J0uPfvILyf1yM0sg5JpXckqLJ4WhnBxfHcPhzlaMx6actf4VqnhXOubK51v1qGAGkRpWb1I6smnUcW+5qMoomgl7iPajyynh0h3mSRzLM4AeRgAaX0iKOI0Bs7R8kkkkk5LC5kEzymP4vWxYymzeQ/PP06K7Sotp3Gq1hc925tCZ7tzj5lNmWnZnuzN2zG3MZljMtOzI8KTxGoJ2jQklkZVlUEsGJjL8x2bBHK0xoKaOTtuebcsUMXVw7s1J0FauDX2cosGs1sXimoEiE8mdd8ii1J2um0NdPww438EBQpiv03uc6lzqG2lT3FQoAzB32x7aALheCTQRBfGWZTPCmWqnFMVVZke8x71O61bTY0yAqheihVdElmSJwwaNZD2qcnftUg7AQxFLQAPABAIy0/T+w4k0tRSAkn7tkgY2wlQH9T2SCeVJ4NWDZlMwK5q3iGJBafENtLrfw6ZkRqpWi+tHSRU1aIitws6Me2XO4qjxt5RkgCuWBJq7IGdbnB6Pp51WpEVkQxbXnIB8mtWjgDeuR5tVnbtHG+87zPf8Lr16+HFSsLnTqOcLl12sa+GJjGM6agWuedUVnchVUFmJ9BQLJP7ADOD6x9WarUBv4Ve3EVGwv+nM7G/MHy7Sjx4Zdx8r28XF+qesSayULGm7SxsysjNs78iswL8NTxIUFK4AbczfyrcGPVyPqIFdJYYpGEbEfw7SmWS9gVT3AVXadxAumv0rZ5/G8Qe6qMPhiJm5J35c+hsr9Gg1rfEqDyC+g/SWuebRQvIytIVpyvouhKN8kg7lNg/N5b5R/S+s0YjEGlnWXtgsTv3u29mLSlv5gz7ja+N3VChl5nebOUSqJ1TOH+q/+p1Rh7jiKFF7iIwCu8xJKSrZDAIicFbHcsHnO1lkCqWPAAJJ/YeznBdHUmISMKeYmZ/d7pTuo7ufFSqc/CAcVQ4nHcYcPh4YYc4wO1z+3dWMMzM+TstHWxsVZtwUwuGJb7SjnZIGNihtbdfwUB9WDahcx1EVowNUVYG/XIPsfjNfRTu00JorcUfB9jwXg58+c6aY6H19n6roF11JC5kFzMLmYTIC5aly1hc9CZtC4rNcy1zLXsxszbWKzErXMo80gRSzGgKs/wByAP8AyQM16TUpKu6MhlthY/qUlWH+GBGSpIwwIYAgiiCAQQfgg+8w02lSNAkaqiKKVVAVQPwFHAzfM3L1+0fus5liVzwrm/bnhXNcyyHKOVyH1GdkUbFDSOwSNTwpdrrc3woALE/hT80MnzMEFsQo92xCihyTZ4qsrY9R/Fbl00UepRCA7mROxurdsVqbe4G30KG8WRzV/BUH16oDWFw3Atbz2R1QAarpfp3TwQqdPHIjyoS89MvcMkh3M7oCStk8A+hQ9AZcZ8x1TnSvGGjh0k8YaTT+W6J+5uDxMyqn3N5MBYFI59DPonSuoCeGOVQVEihqatwv4NEix64JGfS8JiPFBY5mQt26bQRb6aLmvbF5lSsYxl1aL5T0MyHudyhtbb26IeNlFuJAfTEndQJWiCrMGByw1OgSUU4JHPpmX2pUg7SLBVmBB4IPIzZ14svUJTIu1nVU052hY5UVd1GUA7pA/c8SbC2QtWTr6bNK4YyR9umIQEgsVAHkdpIFm659V6z5zxGk6hiXlpiDbY35c/MLu0agfTErZJoEbZYox/6ZUsjpxXg6EMnHHBHHGTPpvWjSTiFmYQTUIdzMyx6izce5rIEgIItq3Kw9uL1ySBVLMaCgkn9hyTlXr9bHPEoQ7om1CRTMougGBoEfmTtpuH277sFbGnDsbWw9QOElk3F4v+eSirsa8Hmum+susyKr6eAxh3gnd2YktGoCqpCD5JckE0PA+/iJogO2lCgUWh7oUKF/NZD1HSgsE6wDa8iOB5E+RVgtbyQotvQ4FnjJnS51eMFVZALQq48kZDtKNRIJBFWCQfYJBvNeK8RONOYfKNBykCfrChps8O26hdbYvt0y+5w+5twXbCmwSkfJYiQKAP6rJFZcRxAAACgOABwAB6AH4yr+oJUQQMzUyzxlPk0fCXijx2ne/wADn4yz02pSRA8bBlYWrKbBH5BGcl8+G0gWv9f6j6FC662VnueE5jeV1oXLK88vMbxeZhRlyyvF5heLxC1zLO8XmF5F1CvJLFBG5QyF2d1Cl1ijXyK77AYu8S2Qa3HjLGGw78RVbSZqUzrZqOoqrrGFaSVhaxxjc5UEAsbICqCQNzED4u+MkaD6ckl3Pqmkjs/pRRSsvbUemkZDUkh9kcoOBTUWNx0nokWnDdseTndI7HdI7fBdzyaHAHoCgAAKyfn0Hh/AqGFGZ/xO66dh+fRROqEqn0n0lo46/QR2F28iiSQkm2LSPZJJ5/wPwMtYoVUUoCiyaAAFnknj5JzPGd4AAQFGsZIwwIYAgiiCLBB9gg+xiKIKAqgBQKAAoAD4AHrMsZlExjGEXH/WXV1kWTTLDK8imJlkXtCNJQVkjJLuGpaUkhTwa5JIyHqNQkal3IVF9k/uQAP3JJAr5JGXnXvpcys00D9ucgA35Qy7L2rKvteDW9KYcfcAFzktSjjVINYnZVADCGO6OSYkguJR4EqAAqGnt2baPGvH8cw2IqVBUc2WN3Gvf99AuhhqjGtgalatVpG1UhdFdOyn6DurJeoLI9iJwDspAjFqsOwHFnMX6lp2fTRtUI3HfAzHTlZAolQlAQsiq6VwSpLqfLOkVcret3IU0oIXvrJvZqsRLtEixr/NIwcD8KLY3QB8xTrBxDSLCYvpYyevPz0UzxF1n9QjUiItpioKhiwKl24o2iAHe3iQE4vd7FZj0LouxllXUvLGyEgELTtMQ7SlhW6zyooBQx/xKm6ssc8cHbcl6CkAlQoBJYtVUtAGzfkPeRZAuifcAy6Vh+pyDHA42BZKJtIythqtQQrEKNzZqHP8PwxaRaw+Iees8voo3FSetMVfTyVaRy+ZAtl7iNCp92F3SiyLND1Vka36dEQzxTPFuZzuilLJvcnce2+6K95vhfuP7m8z0ctO0jyl4mUjssqlLaiSxP3gbRQrizycreo9NiMyxwxEMTF3xGNkPYO8DuFWUB12lkK24KKOAcxTy2aHaC8C0awZ8zfTRQuN1M0fW9p2ah4hal0mVtsUiK21uGP6bqWS13EeYo+wMF+r9M0iRq5YuwRaVgGJ5tdwG9QKJZbFMDdHJsXTYY40QRoEi5QEBthFncC1kHkndd8nnNLaCGR2dWfcaDmOaWMEqONyxuBu2kckXVfAGYBoEklpjpHa34nXppEXKx3Z5eUmugMLRPG8vMscbh5JZYykrBTYdm2m62sK8iAfEnLi8gcwAAjQqEuWW7F5heN2awtc6zvM/pWJppW1J4iCtFByCXG/9WU16BaNQov0pJ+4AR5U3Kym6YEGvdEVx++W/wBG6zuaKL7fAGIlKEbGBjHuQLwFOywB6uvjPU/pqhTdWdUd8zRbvIJ/HdZDpV1jGM92iYxjCJjGMImMYwiZrngV1KuoZWFMrAMpB9gg8EZsxhFwH1P0mTQhG0rbNOzqsnc8otMtjzXgsIzyu0napYG0W8j9e6rAT2vJpVkjEZW1CahiNid7ayo+1iSpBOwmwd1H6LJGGBBAIIog8gg+wR8jPnM/RRHHqNDAF/TdGhDtTLFLtdZAwtiySiUKxo/prZNWfJcb4fTYW4logTeIGu5PqOuqs06hIylXnTopFhRZXDyAebAUC37AfA9f4zNyrAjgjkML+D7Br1lWv1CzEIkDd62DxsyKI9ioxJkG5SD3Yqr3vHqjUToDwLKQi6hZJlDbZlkG1YwP0l3CqQyfBPLezxnjfAdDnu11ER+DYcrQpHOCiR6qxDpZO4RHO0LvbKjrGkhhVpFIJZgYTXyfyDzd9L6UIA/m0hdgSz0XpVVEUsAC1Ko5Nk2SSSTlT1nTl5pYoQrtNFtlFle1Miu2mmdhwpJ2r8MNsZFgZd6LWiaJJFsB1DAGrG4XRokWPXH4yeuTkBbYHUed+2/YBVnFbJNpBU0QQQQa5B4Ir5FZVanSLptNL/DjYTbbrLtvahvJcmyBVXY8QPQrJEvSI2nWYl9y3Q3HZuK7N5T5bZx/n1fOROqx7tRCsgYwk8AbdhnW3Tui9xACEqK27qJ5C5pTiQAbakdRtG6ic7YFY6jocu9R3i8YlSVhKCzho2Vh22XaACAV2kUN1j1RuLzwnMbzRz3PAB2UBesrzCbUKilnYKqi2ZiAoHySTwBlfqNTI0/bjYIFjDuSoey7MqLW4Gv03uq/lojNOpEk7w6ZlEckjgrJe5FMIMokiplYuGRKVgvsmmVWyxh8I6tVbTG/1jvG11gGSr/6f+mY54Y9Rq17zyKJFjezDEHUUiwt4lgpouwLElq2ghR1aqAKHAHoD1WatHG6xosj9xwqh32hd7AAM20cLZs0PV5uz6jSpMpMDGCAFZTGMZKiYxjCJjGMImMYwiYxjCJlF9S9LkYpPAN0sQYGOwO7E9F4wx4V9yqyk8Wu0kBiRe4yKtSZWYabxIOqyDF1wmh6np5dQ4RQJ1UdwlAsgUNQSQ/cDY+1v7jPeudIE6el3gMFLbgCHFPG2wglGHBH7A1YGWH1Dp2h1A1AUmKUJHNVWjh6hk23yp7hViLIpD6Bqs631YRoURl/iHFQpdvvawrFBzsB8iaqlOfN8dgqmCxYZTmLZSfv25qbPN1B0mrTRxGNkLGJQ+oeGNEjUvu8igYMfFP5VY7VBOZ6XUvCXTsyyJveSN4xGymOVt/9SkkO7igCSFB5sZY6DpscCbIx+7MeXdvl5GPLua5JylYz6cnTwLGQwd9MZJGARF7YaLZRLbWktQGA28Wu3ms0tqlwGpve09ekXty8rwOKutHrklTehsWQbBVgymmVlYAqwIIIPOaeqaLux7QxRgQ0bi7SRftagRY+CLogkH3lfoptRHG5MDuSzO254QzMeSERCRQ4UWbO3n3eV/UetTtFIpuGXllCC2ERgmkSy6kbt8RU8DlSBXBzLMO7PLCIHUH0/ZVyrrpnUu5p1lfagpiT5BNqlh3AXAIQqocWPTD++aF65vYiCMzKtb3R49oJ52qWYByBRPIrcPZ4EGWNtTD2oAiwL2wkrgyb+3tZdkRoPHaoNzN5U3HpjfSSUCSeBySTwAPZJPxmHtYwm1yTbkNpj0m26gc4BQNLFI85mkTthUKRruUuQzWzSbSVrxTaATXkSeaEzUadJBTixasPYIZTaspHIYEWCORlTousGTUbQ8ZiKsY6D7nIIPiSoUhVu6Zru+AMuLxVD2OB0O0Tb36rR5ynVXX0LqS2jVXd3ljLJNvJLLIDu27m5ZdrLtYkkqVJJvOhz5/p+qtpJjKNpilMKTBmKbDvCCcPRAARzuDVYRfIUb7zT6hXVXRgysAVZSGUqeQQw4II+c+j8PxbcVQFQa6HzV6m8PbK2YxjL6kTGMYRMYxhExjGETGMYRMYxhFE6r01Z4WiYsoaqZCAysCGVlJBFhgDyCOOQRnz36W76tKssSoQT339PJqSQzceygRlonitu0laOfTc5P6i0oh1STAUmo/Slr7e8oHYcivZUPGTfJ7Q+BXD45hfGwrnNF2+m6yDCxOQeqaDuqNrbJEYPE9XtcflbG5SCVYWLViLHsb9dpy6FQxQmqYUSCDY4PBFjkH2M06LS9qFU3M+wcs3LMeSTx/fgfHAz54z4RmBvOnv0UToiVo0nUWLduWMxy7S39UbBSoYxyD2AWXhgrcjjNs0MQcSMqbgCA5Chgp9gOeQOfV/OVv09BGy/wARX6rmTf5OSu99/bYNQDKuxTwPsA9AZL6h06LULT+QBo7XK2DRKMVPKmhan3Qyw5rW1IuBoY/F9O6rmJvoo/Q5Sqdh+HgpDZJ3R89qQEgWGUV+xVhzWaddDJPJLEJGjjVVRgFQ7mkDFwSfIVGY6rbyx9+hM1nTEkYOS6ttK3G7RkqSDtJU8i/XyLNEWc0pqtPAm1WjRUYIQCOHJACkCzvJI4PJvJA4E5mC56TB96W3VVztwtUYVtZJu+6NI+0pulR94aRRdWWtCasBAPnmzvOf0TyiVZ33FZyUCt4tCpZ2ipKFBlVNwPkGo/kC9vFZsEDp6WP3UD3QVmDk36J1rLNLplp4UHcBANwvI24wsaohtxdRdqOCNpTK/NPTdPJp12QaiZE5JB7UlsSSzFpI2YsSeSTzxnQ4Ti6eFql9QkCNAJnzU2HqhrpK+j4ziNP9UT6dlOokWTTkkSOUCSRA8rIzJ4sgPifBaDBr8TfbKwIBBsH0R6rPdYbFUsSzPSMhdRjw8SF7jPCc4n6l+s5DHKdGVWOGy+oNMrFL3pCu1gwBADPRA8goZh4yVqzKLczzA078lsTC7fGatMjBFDtuYABmA2hmA5YL8WeazbkqymMYwiYxjCJjGMImVn1NoGm0kqJzJt3R+v8AVSnj+4Efeq5Z4zBAIgouGXqsRiWUuERvXcIjpuQUYNVOCCCp5BUj4ze5r38e8q/rX6cImrudvTah2NhSe3qpI3j23YCxybya+XLLYMgzQINRqRt1CLFGrJvShIZWQhmo7iFhLgUCCxAN7bz5pjuHDCVchdb8bRzPOPsonhedIeOd9TIu1kkZUpQfJVjHm/5LCT3/AEqnObuirBsY6d+4pcs7bzIS5A9sST9u2v221lZ1vQt/EI8kUZ025UlO5huWT9NA8QIVtjOCS1gKTQ4zfJq9HK77htaHZvcbomUsSixl4yGB9DZfpl45zRzMzZaSQQNLxFgDzP07qJ7TlMG1l6ZW1e8RuU09bd6qN8pIYP23YECMCgGUcm6IAszIenRJWyNFK3tIVQRdk0avkk/7nIv/AD/SpGO229VAAEIMu1FW7JW+Ag/P4HJIGef86LkmCJpo1O1pFeMKTYB7QJ/U23zyo4IBJFZq5tQ2AhvW31NpPsKk8HZe9frsM1hShR0LAsO4jqUG1fI7mAXjny4yTp5SyKxUqWUEq33KSAdp/cev8ZCm63p2iJJD+lMRW5S5qozC3O+64I/f0Lzzp0f8PA5k8EUu6oCX7UQFhAR7qiaFgbtosAZnIRTgi8+/fs1nNMK0GZjIuh1qSglbBUlXVhtdGH8rL8GiD+CCCLByUBldwIMFYaCF5PpxIjI17XUq1GjTAg0R6NHM4+8AAupnWq20YyBXobTGRXxVZ6MzAzeliq1D/qeRPIq5TcRoVr1cMk4CzzSSxghjGwiVGI9bwkallB52k0SBYNZWzs8s8cKeMMc+njZU5aRrjkaPx/04khtj6JquADvkdVdmMcSP2zKW3MP9QRopZu3+CeBu527vzWTOn6NIptIiKFUTk/J5MU5LEnlmJJJJJJJ5zoYSvUr4qk6s7MSRE7Cdfx97WVxhJIld2MYxn0VWUxjGETGMYRMYxhExjGEVZ9T6fuaLULtZ7ikpU+8sFJUJwfKwK4PNcHOX0GtWVAVdXIAD7fh65BU8rz8EA53ecx9Y6FUCatfF42RJDRIeCR1Vg9H0hbuBje3a3oM2cPjXD/8ALpZmm7JI69PtZauEqs12lEkbIbpgRwSp/YhhyCDzeUPRend4pqZykrbIwpaMLIkkZYsGrxDLIZB4gfvZUHOjSRWuiDRo0bo/g/g8j/fKXWxnTSiVSRAzsdQvBVWcKolA22q7uWIPzu/qOeFoucAaYsT7jvbzVZwIsrQsPV/4vn/bPCMrup6VYn/iBHLI4DAKpZgCwosIh7Y7VUkehz8E5YxWVBKlSQCR7okcix7o8Zo5oDQ4Gx8td91XqUwACPZULW9LjkIYgh1+2RfGRRd0G/pPypsH5GQNZ0NvARszLad1ZpZJAyq8b7gG3Dd4EV4g7zzwMvSueVmzKz2xB0UFwqbWalYNSGO+pY2BVVZ9zxsm0Kqg0212/Fgc/bY3HraoR3keFSGIeTZs8SLBZWOw0b8q4B/BzyBK1j9wNuZf0GslO0BH3EAHCN3AGN8sCtE0QtsBkj3NAaCJtrPp5ab6bLbKFR9V6zG8bRwyEyMyRq0e4qskhWgZlBVSAbIu6/uMmwdBiAB8w1eTLLOpYmixYiS255Fk1mvVn/q4Fa1QCR0/pebaV2XXBWJpWqxd2L2mrcDNXvyNaGSJvr26clOBGijaTpccbF1BLsKLszyPt48d8jEheLoGr5zfqNKH22WG1tylHaNgaZfuQhhwx9H5zYBmYGVvFeHZwTI3m6nao7aaV1VJNTO8YFFbVC3wO5JGqu3H/cAb5vMX0skI7mmaQOjBxGZZO1IB90RRiUXctgMFFMQ35uaMzAy1/wApi84qeIZHW30Vlq6Lp2vSeJJYzaSKGX4NML5Hwf2yTnJdA1P8Pqewf9HUF3h9+E/3yxX+HG6UD8rL+wHW59KwmKZiqLarND9juFsRCYxjLSwmMYwiYxjCJmjW6JJo2jkUOjimVhYI/BBzfjCL5503pR0jtpnClqMokDEmUMxXe6sSyuNqgiyvI2kDxE6SMEEEAgiiCLBB9gg+xl39T9EM8avHtE8J3xM3o/1xMwBIR18TV0drUSozmtJ1eKSMOHUDtrKbI8Y3FhifW3g8+uDnz/jfDzh63isHwu+x3/j6KJ7SbqE+gWCaJoVCLIxjkRbVSWXcjhAdoYGOvXIc8/mqi6bHNKFRmnRZFkkdmUxKER0SKMqvnJ5biwNigS17QZ/WNRFqezFG8cm+ZSwVwf047aW9psePj++8A8NlkddEjpDuVWNIiDj0pYKAPQ2g/txnPbUqNbvmI+w3O/pEdlGA6CB37Ki630+KPaI4AHe9kynY6y+KoBKQbZrACuyq1bb5rM9Z1jVwrE0kMYViqyBC8jbjVhQAAtncFFvbbF/nByX1rUlu5D2noozCSyiKVAaNhLwA3coAXYK36yaiJqNOu4bkljU82LDgEH8qeQeOQf3GZzw1pqCe82Pe3l0UZZESoelV55VleMxxx8xK4AlZnSmduTsUK5Xb7JBJqgMtgMgdJmYF4ZCS8dEMaJkict23NfzeJVuByt+mGWQGVKx+KOWnl7utC1RtZoFlUK1ijalWZGVhYDKykEGiR75BIPBzV0LVNJArP75XcAwEgXgSqGAIDim/z7I5M8DKyLQSwE9jY0TMW7TXGU3WW7cigjbv52leNzU1UuGkOYWk32/Kla1WoGZAZWx9djBCzAwOfQlICsbA8Jb2PyRwDu5FgZaKMhe1zdQpmtXoGZgZ4BmQyEqw0KN1LRtJGQh2yKQ8TH0sqHcjH8rYoj5UsPnM4/8AiloAAJZHikAHcjMUzGN/5kLLHRKmxY44yBp9EujSWQvLLuKUppm48I4kCjlmZgLNkkizxmg/8LO7+pKUEr+cgBkIDtywBsWLJ5of2Ge1/ThqgVG0zLLXMi8XjXv2W9QAL6LjGM9ioUxjGETGMYRMYxhEz531n6VhTqHiB25lM8kYSh3YjEke9rpo7LOI6A3hm5/l+iZ8/wCpjUt1Zld02RpvQV+oYJRtEQ4HHdiLkmzwo9HOTxiBg3u+/L36rIEqk+pdHIZnkYOsWyOPuRNErbXdQ4bedzPu2hdoFAcMWbbnQa6HaGkWJZJkVu39oc/OxZCLUEgZ71bSu6KI9tiSNzuJAIjdX27gDRJUc0eLyNB15OFlV4pQPJCkj+jRZHRSHS/TD8iwDwPn2d9RjYE5dhyttr5qNwJEKJD0/wDi0MkzExuEMaI8iooXncysqEvv5pga2qK4z3U6NtPo5Asjs1lmfxDhWZe4Y1FKpWPdtA+Rk3oMRECkrt3tJJt2lColkdwCp5Bphwa/sPWTZYFdSrgMrAhgRYKnggj5BHGYdXLX5P8AUHTy935rW8RsuY1p1ETp492WIMqOtHvRnlopo73o/gh3qGG6jwCVyzPWmU+cDov/AM4nkHAJYxIxO0WftLHi6rNPQemxna7gmeC4XJZ/vRQncKFiNzxbDu5JVxzlkekRGYTbT3FBo7m2gkbS2y9u7aNu6rrjJatSlOVw0HKL/XTeeui2yt9815/zWHtd0SK0YNFlYFRyBywNCieb9fOben61Jolkjso4tSRViyL/APGReq9KtXkjJSYAsCGbYzKtASxg7ZFIAU2CaqiCqkT9JJujRgKDKrAfgMAa/wAXlV+TJLdZ9/39lkNELNkBFEWD7B5B/uPnObn6HHA0ss3bGmC0sUasm5mYbQ0SsEdvUagC3sA/AzqAMrNNpu7qHkkoiFikS03iwHlLy1FiHKghQQL55zNCqWZrwN/45ealaIUTpXQ9RFp4wkzJKFG+OQLLBvNllCqAY1tqAjYKAooGuZ5fWN4hIY/dyb2mAF8bY9iEkj8kAf8AdlkBmYGRPrlxLnAE+Xue8qZrVRajo8aNA0jPNMdRpgjSHc199HbtxqAkfgrklFHihs0Dn0EZxkj7dfpCNlt3UqSgApUFmjJYfqk7FAAYlS/oWR2mfQf080/4ecmZJ7bQPoo6vzJjGM9AokxjGETGMYRMYxhEyn+pujtPGrRbO9C2+LeOCaKtGWHKBlYjcLrg0wFG4xmj2Ne0sdobHyKL59oNVPLIki7BpnTdyf1bYCkK1wVbdZv9q4zX1d+3qYJGD7FWYfpxySN3H7dKwjVjtKhj8Dci/gZ0XWfpkjdNpPCblmj9Qzt48Op4RyF2iRaIsbtwFZXQ9UjaNpC2xUvudz9NoyAGKyq1FCAQefyD6o5874jw+pgagdEsNgRbpfW9+6k+ZbIplZA6kFWAYH4KkWD/AGo3nqODyCD8cEHkfHGUHSdTAO5EUkiglcCBZY5Y4yGVAVjLKAgZydqWDd0oye6R6KAlEkddxZqLyyFmBJZj5M1kBfR9j4zlOowcomTp/c67IGAp08/9Rqrq98Q4r12kIB/77LcH42ZI/wCbQWR3orBCkdxLDNe1SL4Jo0PZo/jI46DBMRLLCSzhWMctuiuUVSe0bUSBVC7gL4P5Nx+l6CCaR5tqsiM0Wn8FESx7I+4Yxtohpe4C3INEDj3kim6XGbAT5wB3+2+qxkWnqmok1CyJGhMMbFJtjqZZRtG+ONV+0U6kksGNFQBu3Zc9KmZ4UZkEZI5QEHb+F44HFcfHr4yPL0BPIxM0Jf326EZIvyMRG1vfP5GVWmRtA3ajjeSIxx7fGTYdRYQ06hxGGVdzWOCARuLnJDkq08jNRprPXePewW4Flf8AUNekEbSSGgoPH8zGiQij+ZjVADk5h0XRNFCof/Ubc8vAH6shLyeuKDMQPfAHJyr611BX08qSxyRSqkrx8PQkijZ1eLUIApI/Yg1YI9jOkrKzwWUwDufTSPqVI1q8AzLGQ+qtIIZO1fc2Nsqt26jW3cCN34sVdZA1uZwHNTBsLzQQfxmoFEnT6dgzsrLtk1KMjxoKBLLHW5uQNxUc0wHY5XfT7wHTR/w7botvgSSW4JsNu5DA2CDRBBBAIyxz61gcGzB0RSZ3PM8/eyovcXGUxjGXVqmMYwiYxjCJjGMImMYwiZzP1N9Jd9xNEQJAULxsSIZ+1bRCSuVKuQQwv0AVYAAdNjI6lNtVpY8SCmi4XVypLenmWSCR6ChrVi4t1aKVDtcgpu8WsbeQMrF6brXmMcsrdkhWaSI9ryVXXtxDcXS2KOSSQTGw9NWfRtboI5k2SorrYNMLFjkH+4zmNX0eXSEGHuT6eqaMnfNCAODGT5TJxRViz+qJ+3PIYzgVSg1zsL8Q5G5HVp5+7qZrwdVCl6EX4k1Ezra7lPZVGCkHawSIcEjmqJBIuuMsoYFRQqgKqgBQBQCgUAB8AAVmrR9TilsI4LAAlTauAfRaNgGX/I/bJWePqmoDkeIjaI+ynDVjWegZX9M6lJI8ivA8QTaAW9MxvcF/qApfIcHd+2Ty9Zo9jmOyn9/RbBqp/qjpJlj3J96LINo4MkUgXuRBtyhSwRaJPBAy2h1IdFdftdQwvg0wsWPjg4WQN6IIPHFEZzXStRqI9KrKiSRLZRAzd8QWSiAkBXdVoAcWFAu+TO1rqlPKT8pt3/pbZYKsOszTBhXbGm/9wzsVKxi+56Fm1IAIIognOL6T9SS6aONmaSSKtvaankN329hHO/cAD7WixqgM67q3TBq40qZ0jcAttA842pqBPKEivL3Rqs5b6o+nmhjZkO6PchTc53xuK2ks9hlaQAXxXcqiM9j+nHYCox+DxQ+KpYW0IkC+zzNj0jXWpjW1m5alPbXy/ZfUPoyBBpEdJFlMxMski3taVz57QQCoUjYFIsBADyDl5nxD6V+tOxqP0i/aYlpo/wBPyKiuFkde24N7jYP6YsMPIfZ+na5ZoY5VBCyojqDVgOoYA0SLo/Bz21bCjDwG/Lt+yqU6viCTqpGMYyupUxjGETGMYRMYxhExjGETGMYRMYxhFB6p0SHUbe6llDaOpZJEJ4JSRCGWxwaPI4N5RT9I1cJGwjVR2wIO2PUKPaHeWEctfaeEPo2SDfV4ynisDQxYis2eu47rZri3RcbB1AMxQq8cigM0ci7XCkkBh7DLYI3KSL4u8iLLNLJJFLDUO2g+4W5LeO3a1/bySQtNwL951fWegx6kKWLJJGbjkSg6E/cBYIKsBRUgg8fIBHLztqNNY1Ebsqk1PEheMqosM8SW8Zq78StqeQCBnjsdwKphiX4cZm/+m/TX3bdXKdYOs6yqNDpWeOSPSzPHCBSyMhdpJXLmaQSOQzVa0ykC7ILVWXgCRR0KSONa/CqiD8/ACj/xlV0CVhpyQGaPk6YNtEhh2r2w1AAWbq+dpTdzeRH6k+rDwLCyDftlaQUojG1j4GmLsDQU8AEOeCobkPpuqPMn4Qbm0+Z3J/OisgQJ3W7pGvZDHDayxHesEoZbMcS/a6AclCO2W4F7OLJAuJAGBBAIPBBFgg/BB4IzmNJr401shQSSArUhCGRoHeSWQptQFgrliSKJBVL4I23XTy2ukaLTyKqJt70oZTIFYX+jHybNFd7UoIagxWssjA1a9YMptubzp3PL3AuFnO1jZcqJvoMdR1EphlWJIhEEAiV49zGTftII2kMllQPKlskNQ+vqvGatDokhjSOMbURQqiyaA4HJJJ/uec359IotdTospEzlELkOILi7mmMYzdYTGMYRMYxhExjGETGMYRMYxhExjGETGMYRM8Iz3GEXzPqmpl0shg7QDyPOdOzMq6cozyMgD+7UMi9oDd+PEbhJ6foxFGFBLHkuzcs7tyzt+5Px6HAHAGd5rdDHNG0cqK6MCGVgCpB4IIOcB1rTP08XMxfS7gqTE7pE3EBY5lrc/JoSLZP8wBtm8hxXg7hNWhcEyRv/AD5eq6OGxDflf2WzVakIju3IVWY17pQSa/ehl39OdAmWb+J1G1W7ZjSNDvKq5jZzJKQLbdGAFXxAB5YnjiuiJLqu4mnkM/c8e46qkMKKApZkY7pW8rIC05AB2izn1XQ6RYokjW9saqi3yaUACz8mhk/BeHeE41ajb/6kyNr2Kxi60gNafNb8YxnqFz1//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AutoShape 4" descr="data:image/jpeg;base64,/9j/4AAQSkZJRgABAQAAAQABAAD/2wCEAAkGBhISEBUUEhQWFRQVGBcYFBgWFxYVFBgUFRoXGhcVFhQYHCYfFxojGRYYIDEiIycpLCwtFx4xODAqNSYrLSkBCQoKDgwOGg8PGjUlHyQwMjQrMSwsLCwyLCwsLCwtLTAvKiktLC8sLDU0LC8xLCwvLCwsLC8vKjU1LCwsLCwsLf/AABEIAQ8AugMBIgACEQEDEQH/xAAbAAEAAgMBAQAAAAAAAAAAAAAABAUCAwYBB//EADYQAAICAQMEAQMCBQIFBQAAAAECAxEABBIhBRMiMUEGMlEjYRRCUnGBM5EHFSRioTREcpLw/8QAGwEBAAIDAQEAAAAAAAAAAAAAAAMEAQIFBgf/xAAzEQABAwIEBAQFBAIDAAAAAAABAAIRAyEEEjFBBVFhgRNxsfAiMpGhwQbR4fEUQhUzov/aAAwDAQACEQMRAD8A+44xjCJjGMImMYwiYxjCJjGMIud+svp2TUxq0LlZItxVN7Ij3ttS6EMjePi4PiSeCLGcJBohvLhZIdTG9s7f+pSWgfORi3cBUgclkZTXIz6vrdWsUbyOaSNWdj+FUEk/7DPnA1Jmmnl7bxiSQMokCh6EUaeWxmHtD8nOBxs+HTFRriHA2vr23hdHAGXFpEjy/Kuvp76vaMiHWMTZqPUGtrl3O2OXairE/kqj+Vq9g8Z2efM9Tpd6MpJG4VYqxfzzxnWfTf1VHMkUcrbNSUBdGRo7dQBJ29w2uA3PiTwQc34TxE4lhZUPxD7+91rjMOKTpbofsugxjGdxUExjGETGMYRMYxhExjGETGMYRMYxhExjGETGMYRMYyt6716PSxhmtnY7Yo1ruSP/AEqD/uWPCgEkgDMEhokpqqv66147I0wJ7moIBA+IFZTMxNEAbPC/y6gc8ij25hp4HLNLMd88lbzdqoFlYo+BUaWQOBZJY8sck7c+e8Wx4xdb4PlbYdeq7mFp+Ey+pWnZmrU6JZF2sLFgirBDKbVlYEFWBAIYEEEZM2Y2ZyA8tMg3VkumxUz6T6u66htNK7SBkMsLO29lAIWSNmPkQGZCpa/vYX4gZ1+fPZNEC28M6Pt2lo5JIyVskKdjCwCSRfqzXs50P0RqS2ndSWYRzSorMzPuUNuFO/LBdxj9mjGwvjPecH4kMSwUnSXAXJ8/PVcXE0chzDQrocYyPqeoRRlRJIiFzSBmVSxHNKCfI1+M7yqKRjMUcEAggg8gjkEH5B+c9VgfX/6veEXuMYwiYxjCJjGMImMYwiYxmuedUVndgqqCzMxAUKBZJJ4AA5vCLZmnV62OJS8rrGo9s7BV/wDsxrOE1n1Rq9RKqo3Y08vd7bIv/UsEA2M3dUiMMpZwAu4eING8J0uPfvILyf1yM0sg5JpXckqLJ4WhnBxfHcPhzlaMx6actf4VqnhXOubK51v1qGAGkRpWb1I6smnUcW+5qMoomgl7iPajyynh0h3mSRzLM4AeRgAaX0iKOI0Bs7R8kkkkk5LC5kEzymP4vWxYymzeQ/PP06K7Sotp3Gq1hc925tCZ7tzj5lNmWnZnuzN2zG3MZljMtOzI8KTxGoJ2jQklkZVlUEsGJjL8x2bBHK0xoKaOTtuebcsUMXVw7s1J0FauDX2cosGs1sXimoEiE8mdd8ii1J2um0NdPww438EBQpiv03uc6lzqG2lT3FQoAzB32x7aALheCTQRBfGWZTPCmWqnFMVVZke8x71O61bTY0yAqheihVdElmSJwwaNZD2qcnftUg7AQxFLQAPABAIy0/T+w4k0tRSAkn7tkgY2wlQH9T2SCeVJ4NWDZlMwK5q3iGJBafENtLrfw6ZkRqpWi+tHSRU1aIitws6Me2XO4qjxt5RkgCuWBJq7IGdbnB6Pp51WpEVkQxbXnIB8mtWjgDeuR5tVnbtHG+87zPf8Lr16+HFSsLnTqOcLl12sa+GJjGM6agWuedUVnchVUFmJ9BQLJP7ADOD6x9WarUBv4Ve3EVGwv+nM7G/MHy7Sjx4Zdx8r28XF+qesSayULGm7SxsysjNs78iswL8NTxIUFK4AbczfyrcGPVyPqIFdJYYpGEbEfw7SmWS9gVT3AVXadxAumv0rZ5/G8Qe6qMPhiJm5J35c+hsr9Gg1rfEqDyC+g/SWuebRQvIytIVpyvouhKN8kg7lNg/N5b5R/S+s0YjEGlnWXtgsTv3u29mLSlv5gz7ja+N3VChl5nebOUSqJ1TOH+q/+p1Rh7jiKFF7iIwCu8xJKSrZDAIicFbHcsHnO1lkCqWPAAJJ/YeznBdHUmISMKeYmZ/d7pTuo7ufFSqc/CAcVQ4nHcYcPh4YYc4wO1z+3dWMMzM+TstHWxsVZtwUwuGJb7SjnZIGNihtbdfwUB9WDahcx1EVowNUVYG/XIPsfjNfRTu00JorcUfB9jwXg58+c6aY6H19n6roF11JC5kFzMLmYTIC5aly1hc9CZtC4rNcy1zLXsxszbWKzErXMo80gRSzGgKs/wByAP8AyQM16TUpKu6MhlthY/qUlWH+GBGSpIwwIYAgiiCAQQfgg+8w02lSNAkaqiKKVVAVQPwFHAzfM3L1+0fus5liVzwrm/bnhXNcyyHKOVyH1GdkUbFDSOwSNTwpdrrc3woALE/hT80MnzMEFsQo92xCihyTZ4qsrY9R/Fbl00UepRCA7mROxurdsVqbe4G30KG8WRzV/BUH16oDWFw3Atbz2R1QAarpfp3TwQqdPHIjyoS89MvcMkh3M7oCStk8A+hQ9AZcZ8x1TnSvGGjh0k8YaTT+W6J+5uDxMyqn3N5MBYFI59DPonSuoCeGOVQVEihqatwv4NEix64JGfS8JiPFBY5mQt26bQRb6aLmvbF5lSsYxl1aL5T0MyHudyhtbb26IeNlFuJAfTEndQJWiCrMGByw1OgSUU4JHPpmX2pUg7SLBVmBB4IPIzZ14svUJTIu1nVU052hY5UVd1GUA7pA/c8SbC2QtWTr6bNK4YyR9umIQEgsVAHkdpIFm659V6z5zxGk6hiXlpiDbY35c/MLu0agfTErZJoEbZYox/6ZUsjpxXg6EMnHHBHHGTPpvWjSTiFmYQTUIdzMyx6izce5rIEgIItq3Kw9uL1ySBVLMaCgkn9hyTlXr9bHPEoQ7om1CRTMougGBoEfmTtpuH277sFbGnDsbWw9QOElk3F4v+eSirsa8Hmum+susyKr6eAxh3gnd2YktGoCqpCD5JckE0PA+/iJogO2lCgUWh7oUKF/NZD1HSgsE6wDa8iOB5E+RVgtbyQotvQ4FnjJnS51eMFVZALQq48kZDtKNRIJBFWCQfYJBvNeK8RONOYfKNBykCfrChps8O26hdbYvt0y+5w+5twXbCmwSkfJYiQKAP6rJFZcRxAAACgOABwAB6AH4yr+oJUQQMzUyzxlPk0fCXijx2ne/wADn4yz02pSRA8bBlYWrKbBH5BGcl8+G0gWv9f6j6FC662VnueE5jeV1oXLK88vMbxeZhRlyyvF5heLxC1zLO8XmF5F1CvJLFBG5QyF2d1Cl1ijXyK77AYu8S2Qa3HjLGGw78RVbSZqUzrZqOoqrrGFaSVhaxxjc5UEAsbICqCQNzED4u+MkaD6ckl3Pqmkjs/pRRSsvbUemkZDUkh9kcoOBTUWNx0nokWnDdseTndI7HdI7fBdzyaHAHoCgAAKyfn0Hh/AqGFGZ/xO66dh+fRROqEqn0n0lo46/QR2F28iiSQkm2LSPZJJ5/wPwMtYoVUUoCiyaAAFnknj5JzPGd4AAQFGsZIwwIYAgiiCLBB9gg+xiKIKAqgBQKAAoAD4AHrMsZlExjGEXH/WXV1kWTTLDK8imJlkXtCNJQVkjJLuGpaUkhTwa5JIyHqNQkal3IVF9k/uQAP3JJAr5JGXnXvpcys00D9ucgA35Qy7L2rKvteDW9KYcfcAFzktSjjVINYnZVADCGO6OSYkguJR4EqAAqGnt2baPGvH8cw2IqVBUc2WN3Gvf99AuhhqjGtgalatVpG1UhdFdOyn6DurJeoLI9iJwDspAjFqsOwHFnMX6lp2fTRtUI3HfAzHTlZAolQlAQsiq6VwSpLqfLOkVcret3IU0oIXvrJvZqsRLtEixr/NIwcD8KLY3QB8xTrBxDSLCYvpYyevPz0UzxF1n9QjUiItpioKhiwKl24o2iAHe3iQE4vd7FZj0LouxllXUvLGyEgELTtMQ7SlhW6zyooBQx/xKm6ssc8cHbcl6CkAlQoBJYtVUtAGzfkPeRZAuifcAy6Vh+pyDHA42BZKJtIythqtQQrEKNzZqHP8PwxaRaw+Iees8voo3FSetMVfTyVaRy+ZAtl7iNCp92F3SiyLND1Vka36dEQzxTPFuZzuilLJvcnce2+6K95vhfuP7m8z0ctO0jyl4mUjssqlLaiSxP3gbRQrizycreo9NiMyxwxEMTF3xGNkPYO8DuFWUB12lkK24KKOAcxTy2aHaC8C0awZ8zfTRQuN1M0fW9p2ah4hal0mVtsUiK21uGP6bqWS13EeYo+wMF+r9M0iRq5YuwRaVgGJ5tdwG9QKJZbFMDdHJsXTYY40QRoEi5QEBthFncC1kHkndd8nnNLaCGR2dWfcaDmOaWMEqONyxuBu2kckXVfAGYBoEklpjpHa34nXppEXKx3Z5eUmugMLRPG8vMscbh5JZYykrBTYdm2m62sK8iAfEnLi8gcwAAjQqEuWW7F5heN2awtc6zvM/pWJppW1J4iCtFByCXG/9WU16BaNQov0pJ+4AR5U3Kym6YEGvdEVx++W/wBG6zuaKL7fAGIlKEbGBjHuQLwFOywB6uvjPU/pqhTdWdUd8zRbvIJ/HdZDpV1jGM92iYxjCJjGMImMYwiZrngV1KuoZWFMrAMpB9gg8EZsxhFwH1P0mTQhG0rbNOzqsnc8otMtjzXgsIzyu0napYG0W8j9e6rAT2vJpVkjEZW1CahiNid7ayo+1iSpBOwmwd1H6LJGGBBAIIog8gg+wR8jPnM/RRHHqNDAF/TdGhDtTLFLtdZAwtiySiUKxo/prZNWfJcb4fTYW4logTeIGu5PqOuqs06hIylXnTopFhRZXDyAebAUC37AfA9f4zNyrAjgjkML+D7Br1lWv1CzEIkDd62DxsyKI9ioxJkG5SD3Yqr3vHqjUToDwLKQi6hZJlDbZlkG1YwP0l3CqQyfBPLezxnjfAdDnu11ER+DYcrQpHOCiR6qxDpZO4RHO0LvbKjrGkhhVpFIJZgYTXyfyDzd9L6UIA/m0hdgSz0XpVVEUsAC1Ko5Nk2SSSTlT1nTl5pYoQrtNFtlFle1Miu2mmdhwpJ2r8MNsZFgZd6LWiaJJFsB1DAGrG4XRokWPXH4yeuTkBbYHUed+2/YBVnFbJNpBU0QQQQa5B4Ir5FZVanSLptNL/DjYTbbrLtvahvJcmyBVXY8QPQrJEvSI2nWYl9y3Q3HZuK7N5T5bZx/n1fOROqx7tRCsgYwk8AbdhnW3Tui9xACEqK27qJ5C5pTiQAbakdRtG6ic7YFY6jocu9R3i8YlSVhKCzho2Vh22XaACAV2kUN1j1RuLzwnMbzRz3PAB2UBesrzCbUKilnYKqi2ZiAoHySTwBlfqNTI0/bjYIFjDuSoey7MqLW4Gv03uq/lojNOpEk7w6ZlEckjgrJe5FMIMokiplYuGRKVgvsmmVWyxh8I6tVbTG/1jvG11gGSr/6f+mY54Y9Rq17zyKJFjezDEHUUiwt4lgpouwLElq2ghR1aqAKHAHoD1WatHG6xosj9xwqh32hd7AAM20cLZs0PV5uz6jSpMpMDGCAFZTGMZKiYxjCJjGMImMYwiYxjCJlF9S9LkYpPAN0sQYGOwO7E9F4wx4V9yqyk8Wu0kBiRe4yKtSZWYabxIOqyDF1wmh6np5dQ4RQJ1UdwlAsgUNQSQ/cDY+1v7jPeudIE6el3gMFLbgCHFPG2wglGHBH7A1YGWH1Dp2h1A1AUmKUJHNVWjh6hk23yp7hViLIpD6Bqs631YRoURl/iHFQpdvvawrFBzsB8iaqlOfN8dgqmCxYZTmLZSfv25qbPN1B0mrTRxGNkLGJQ+oeGNEjUvu8igYMfFP5VY7VBOZ6XUvCXTsyyJveSN4xGymOVt/9SkkO7igCSFB5sZY6DpscCbIx+7MeXdvl5GPLua5JylYz6cnTwLGQwd9MZJGARF7YaLZRLbWktQGA28Wu3ms0tqlwGpve09ekXty8rwOKutHrklTehsWQbBVgymmVlYAqwIIIPOaeqaLux7QxRgQ0bi7SRftagRY+CLogkH3lfoptRHG5MDuSzO254QzMeSERCRQ4UWbO3n3eV/UetTtFIpuGXllCC2ERgmkSy6kbt8RU8DlSBXBzLMO7PLCIHUH0/ZVyrrpnUu5p1lfagpiT5BNqlh3AXAIQqocWPTD++aF65vYiCMzKtb3R49oJ52qWYByBRPIrcPZ4EGWNtTD2oAiwL2wkrgyb+3tZdkRoPHaoNzN5U3HpjfSSUCSeBySTwAPZJPxmHtYwm1yTbkNpj0m26gc4BQNLFI85mkTthUKRruUuQzWzSbSVrxTaATXkSeaEzUadJBTixasPYIZTaspHIYEWCORlTousGTUbQ8ZiKsY6D7nIIPiSoUhVu6Zru+AMuLxVD2OB0O0Tb36rR5ynVXX0LqS2jVXd3ljLJNvJLLIDu27m5ZdrLtYkkqVJJvOhz5/p+qtpJjKNpilMKTBmKbDvCCcPRAARzuDVYRfIUb7zT6hXVXRgysAVZSGUqeQQw4II+c+j8PxbcVQFQa6HzV6m8PbK2YxjL6kTGMYRMYxhExjGETGMYRMYxhFE6r01Z4WiYsoaqZCAysCGVlJBFhgDyCOOQRnz36W76tKssSoQT339PJqSQzceygRlonitu0laOfTc5P6i0oh1STAUmo/Slr7e8oHYcivZUPGTfJ7Q+BXD45hfGwrnNF2+m6yDCxOQeqaDuqNrbJEYPE9XtcflbG5SCVYWLViLHsb9dpy6FQxQmqYUSCDY4PBFjkH2M06LS9qFU3M+wcs3LMeSTx/fgfHAz54z4RmBvOnv0UToiVo0nUWLduWMxy7S39UbBSoYxyD2AWXhgrcjjNs0MQcSMqbgCA5Chgp9gOeQOfV/OVv09BGy/wARX6rmTf5OSu99/bYNQDKuxTwPsA9AZL6h06LULT+QBo7XK2DRKMVPKmhan3Qyw5rW1IuBoY/F9O6rmJvoo/Q5Sqdh+HgpDZJ3R89qQEgWGUV+xVhzWaddDJPJLEJGjjVVRgFQ7mkDFwSfIVGY6rbyx9+hM1nTEkYOS6ttK3G7RkqSDtJU8i/XyLNEWc0pqtPAm1WjRUYIQCOHJACkCzvJI4PJvJA4E5mC56TB96W3VVztwtUYVtZJu+6NI+0pulR94aRRdWWtCasBAPnmzvOf0TyiVZ33FZyUCt4tCpZ2ipKFBlVNwPkGo/kC9vFZsEDp6WP3UD3QVmDk36J1rLNLplp4UHcBANwvI24wsaohtxdRdqOCNpTK/NPTdPJp12QaiZE5JB7UlsSSzFpI2YsSeSTzxnQ4Ti6eFql9QkCNAJnzU2HqhrpK+j4ziNP9UT6dlOokWTTkkSOUCSRA8rIzJ4sgPifBaDBr8TfbKwIBBsH0R6rPdYbFUsSzPSMhdRjw8SF7jPCc4n6l+s5DHKdGVWOGy+oNMrFL3pCu1gwBADPRA8goZh4yVqzKLczzA078lsTC7fGatMjBFDtuYABmA2hmA5YL8WeazbkqymMYwiYxjCJjGMImVn1NoGm0kqJzJt3R+v8AVSnj+4Efeq5Z4zBAIgouGXqsRiWUuERvXcIjpuQUYNVOCCCp5BUj4ze5r38e8q/rX6cImrudvTah2NhSe3qpI3j23YCxybya+XLLYMgzQINRqRt1CLFGrJvShIZWQhmo7iFhLgUCCxAN7bz5pjuHDCVchdb8bRzPOPsonhedIeOd9TIu1kkZUpQfJVjHm/5LCT3/AEqnObuirBsY6d+4pcs7bzIS5A9sST9u2v221lZ1vQt/EI8kUZ025UlO5huWT9NA8QIVtjOCS1gKTQ4zfJq9HK77htaHZvcbomUsSixl4yGB9DZfpl45zRzMzZaSQQNLxFgDzP07qJ7TlMG1l6ZW1e8RuU09bd6qN8pIYP23YECMCgGUcm6IAszIenRJWyNFK3tIVQRdk0avkk/7nIv/AD/SpGO229VAAEIMu1FW7JW+Ag/P4HJIGef86LkmCJpo1O1pFeMKTYB7QJ/U23zyo4IBJFZq5tQ2AhvW31NpPsKk8HZe9frsM1hShR0LAsO4jqUG1fI7mAXjny4yTp5SyKxUqWUEq33KSAdp/cev8ZCm63p2iJJD+lMRW5S5qozC3O+64I/f0Lzzp0f8PA5k8EUu6oCX7UQFhAR7qiaFgbtosAZnIRTgi8+/fs1nNMK0GZjIuh1qSglbBUlXVhtdGH8rL8GiD+CCCLByUBldwIMFYaCF5PpxIjI17XUq1GjTAg0R6NHM4+8AAupnWq20YyBXobTGRXxVZ6MzAzeliq1D/qeRPIq5TcRoVr1cMk4CzzSSxghjGwiVGI9bwkallB52k0SBYNZWzs8s8cKeMMc+njZU5aRrjkaPx/04khtj6JquADvkdVdmMcSP2zKW3MP9QRopZu3+CeBu527vzWTOn6NIptIiKFUTk/J5MU5LEnlmJJJJJJJ5zoYSvUr4qk6s7MSRE7Cdfx97WVxhJIld2MYxn0VWUxjGETGMYRMYxhExjGEVZ9T6fuaLULtZ7ikpU+8sFJUJwfKwK4PNcHOX0GtWVAVdXIAD7fh65BU8rz8EA53ecx9Y6FUCatfF42RJDRIeCR1Vg9H0hbuBje3a3oM2cPjXD/8ALpZmm7JI69PtZauEqs12lEkbIbpgRwSp/YhhyCDzeUPRend4pqZykrbIwpaMLIkkZYsGrxDLIZB4gfvZUHOjSRWuiDRo0bo/g/g8j/fKXWxnTSiVSRAzsdQvBVWcKolA22q7uWIPzu/qOeFoucAaYsT7jvbzVZwIsrQsPV/4vn/bPCMrup6VYn/iBHLI4DAKpZgCwosIh7Y7VUkehz8E5YxWVBKlSQCR7okcix7o8Zo5oDQ4Gx8td91XqUwACPZULW9LjkIYgh1+2RfGRRd0G/pPypsH5GQNZ0NvARszLad1ZpZJAyq8b7gG3Dd4EV4g7zzwMvSueVmzKz2xB0UFwqbWalYNSGO+pY2BVVZ9zxsm0Kqg0212/Fgc/bY3HraoR3keFSGIeTZs8SLBZWOw0b8q4B/BzyBK1j9wNuZf0GslO0BH3EAHCN3AGN8sCtE0QtsBkj3NAaCJtrPp5ab6bLbKFR9V6zG8bRwyEyMyRq0e4qskhWgZlBVSAbIu6/uMmwdBiAB8w1eTLLOpYmixYiS255Fk1mvVn/q4Fa1QCR0/pebaV2XXBWJpWqxd2L2mrcDNXvyNaGSJvr26clOBGijaTpccbF1BLsKLszyPt48d8jEheLoGr5zfqNKH22WG1tylHaNgaZfuQhhwx9H5zYBmYGVvFeHZwTI3m6nao7aaV1VJNTO8YFFbVC3wO5JGqu3H/cAb5vMX0skI7mmaQOjBxGZZO1IB90RRiUXctgMFFMQ35uaMzAy1/wApi84qeIZHW30Vlq6Lp2vSeJJYzaSKGX4NML5Hwf2yTnJdA1P8Pqewf9HUF3h9+E/3yxX+HG6UD8rL+wHW59KwmKZiqLarND9juFsRCYxjLSwmMYwiYxjCJmjW6JJo2jkUOjimVhYI/BBzfjCL5503pR0jtpnClqMokDEmUMxXe6sSyuNqgiyvI2kDxE6SMEEEAgiiCLBB9gg+xl39T9EM8avHtE8J3xM3o/1xMwBIR18TV0drUSozmtJ1eKSMOHUDtrKbI8Y3FhifW3g8+uDnz/jfDzh63isHwu+x3/j6KJ7SbqE+gWCaJoVCLIxjkRbVSWXcjhAdoYGOvXIc8/mqi6bHNKFRmnRZFkkdmUxKER0SKMqvnJ5biwNigS17QZ/WNRFqezFG8cm+ZSwVwf047aW9psePj++8A8NlkddEjpDuVWNIiDj0pYKAPQ2g/txnPbUqNbvmI+w3O/pEdlGA6CB37Ki630+KPaI4AHe9kynY6y+KoBKQbZrACuyq1bb5rM9Z1jVwrE0kMYViqyBC8jbjVhQAAtncFFvbbF/nByX1rUlu5D2noozCSyiKVAaNhLwA3coAXYK36yaiJqNOu4bkljU82LDgEH8qeQeOQf3GZzw1pqCe82Pe3l0UZZESoelV55VleMxxx8xK4AlZnSmduTsUK5Xb7JBJqgMtgMgdJmYF4ZCS8dEMaJkict23NfzeJVuByt+mGWQGVKx+KOWnl7utC1RtZoFlUK1ijalWZGVhYDKykEGiR75BIPBzV0LVNJArP75XcAwEgXgSqGAIDim/z7I5M8DKyLQSwE9jY0TMW7TXGU3WW7cigjbv52leNzU1UuGkOYWk32/Kla1WoGZAZWx9djBCzAwOfQlICsbA8Jb2PyRwDu5FgZaKMhe1zdQpmtXoGZgZ4BmQyEqw0KN1LRtJGQh2yKQ8TH0sqHcjH8rYoj5UsPnM4/8AiloAAJZHikAHcjMUzGN/5kLLHRKmxY44yBp9EujSWQvLLuKUppm48I4kCjlmZgLNkkizxmg/8LO7+pKUEr+cgBkIDtywBsWLJ5of2Ge1/ThqgVG0zLLXMi8XjXv2W9QAL6LjGM9ioUxjGETGMYRMYxhEz531n6VhTqHiB25lM8kYSh3YjEke9rpo7LOI6A3hm5/l+iZ8/wCpjUt1Zld02RpvQV+oYJRtEQ4HHdiLkmzwo9HOTxiBg3u+/L36rIEqk+pdHIZnkYOsWyOPuRNErbXdQ4bedzPu2hdoFAcMWbbnQa6HaGkWJZJkVu39oc/OxZCLUEgZ71bSu6KI9tiSNzuJAIjdX27gDRJUc0eLyNB15OFlV4pQPJCkj+jRZHRSHS/TD8iwDwPn2d9RjYE5dhyttr5qNwJEKJD0/wDi0MkzExuEMaI8iooXncysqEvv5pga2qK4z3U6NtPo5Asjs1lmfxDhWZe4Y1FKpWPdtA+Rk3oMRECkrt3tJJt2lColkdwCp5Bphwa/sPWTZYFdSrgMrAhgRYKnggj5BHGYdXLX5P8AUHTy935rW8RsuY1p1ETp492WIMqOtHvRnlopo73o/gh3qGG6jwCVyzPWmU+cDov/AM4nkHAJYxIxO0WftLHi6rNPQemxna7gmeC4XJZ/vRQncKFiNzxbDu5JVxzlkekRGYTbT3FBo7m2gkbS2y9u7aNu6rrjJatSlOVw0HKL/XTeeui2yt9815/zWHtd0SK0YNFlYFRyBywNCieb9fOben61Jolkjso4tSRViyL/APGReq9KtXkjJSYAsCGbYzKtASxg7ZFIAU2CaqiCqkT9JJujRgKDKrAfgMAa/wAXlV+TJLdZ9/39lkNELNkBFEWD7B5B/uPnObn6HHA0ss3bGmC0sUasm5mYbQ0SsEdvUagC3sA/AzqAMrNNpu7qHkkoiFikS03iwHlLy1FiHKghQQL55zNCqWZrwN/45ealaIUTpXQ9RFp4wkzJKFG+OQLLBvNllCqAY1tqAjYKAooGuZ5fWN4hIY/dyb2mAF8bY9iEkj8kAf8AdlkBmYGRPrlxLnAE+Xue8qZrVRajo8aNA0jPNMdRpgjSHc199HbtxqAkfgrklFHihs0Dn0EZxkj7dfpCNlt3UqSgApUFmjJYfqk7FAAYlS/oWR2mfQf080/4ecmZJ7bQPoo6vzJjGM9AokxjGETGMYRMYxhEyn+pujtPGrRbO9C2+LeOCaKtGWHKBlYjcLrg0wFG4xmj2Ne0sdobHyKL59oNVPLIki7BpnTdyf1bYCkK1wVbdZv9q4zX1d+3qYJGD7FWYfpxySN3H7dKwjVjtKhj8Dci/gZ0XWfpkjdNpPCblmj9Qzt48Op4RyF2iRaIsbtwFZXQ9UjaNpC2xUvudz9NoyAGKyq1FCAQefyD6o5874jw+pgagdEsNgRbpfW9+6k+ZbIplZA6kFWAYH4KkWD/AGo3nqODyCD8cEHkfHGUHSdTAO5EUkiglcCBZY5Y4yGVAVjLKAgZydqWDd0oye6R6KAlEkddxZqLyyFmBJZj5M1kBfR9j4zlOowcomTp/c67IGAp08/9Rqrq98Q4r12kIB/77LcH42ZI/wCbQWR3orBCkdxLDNe1SL4Jo0PZo/jI46DBMRLLCSzhWMctuiuUVSe0bUSBVC7gL4P5Nx+l6CCaR5tqsiM0Wn8FESx7I+4Yxtohpe4C3INEDj3kim6XGbAT5wB3+2+qxkWnqmok1CyJGhMMbFJtjqZZRtG+ONV+0U6kksGNFQBu3Zc9KmZ4UZkEZI5QEHb+F44HFcfHr4yPL0BPIxM0Jf326EZIvyMRG1vfP5GVWmRtA3ajjeSIxx7fGTYdRYQ06hxGGVdzWOCARuLnJDkq08jNRprPXePewW4Flf8AUNekEbSSGgoPH8zGiQij+ZjVADk5h0XRNFCof/Ubc8vAH6shLyeuKDMQPfAHJyr611BX08qSxyRSqkrx8PQkijZ1eLUIApI/Yg1YI9jOkrKzwWUwDufTSPqVI1q8AzLGQ+qtIIZO1fc2Nsqt26jW3cCN34sVdZA1uZwHNTBsLzQQfxmoFEnT6dgzsrLtk1KMjxoKBLLHW5uQNxUc0wHY5XfT7wHTR/w7botvgSSW4JsNu5DA2CDRBBBAIyxz61gcGzB0RSZ3PM8/eyovcXGUxjGXVqmMYwiYxjCJjGMImMYwiZzP1N9Jd9xNEQJAULxsSIZ+1bRCSuVKuQQwv0AVYAAdNjI6lNtVpY8SCmi4XVypLenmWSCR6ChrVi4t1aKVDtcgpu8WsbeQMrF6brXmMcsrdkhWaSI9ryVXXtxDcXS2KOSSQTGw9NWfRtboI5k2SorrYNMLFjkH+4zmNX0eXSEGHuT6eqaMnfNCAODGT5TJxRViz+qJ+3PIYzgVSg1zsL8Q5G5HVp5+7qZrwdVCl6EX4k1Ezra7lPZVGCkHawSIcEjmqJBIuuMsoYFRQqgKqgBQBQCgUAB8AAVmrR9TilsI4LAAlTauAfRaNgGX/I/bJWePqmoDkeIjaI+ynDVjWegZX9M6lJI8ivA8QTaAW9MxvcF/qApfIcHd+2Ty9Zo9jmOyn9/RbBqp/qjpJlj3J96LINo4MkUgXuRBtyhSwRaJPBAy2h1IdFdftdQwvg0wsWPjg4WQN6IIPHFEZzXStRqI9KrKiSRLZRAzd8QWSiAkBXdVoAcWFAu+TO1rqlPKT8pt3/pbZYKsOszTBhXbGm/9wzsVKxi+56Fm1IAIIognOL6T9SS6aONmaSSKtvaankN329hHO/cAD7WixqgM67q3TBq40qZ0jcAttA842pqBPKEivL3Rqs5b6o+nmhjZkO6PchTc53xuK2ks9hlaQAXxXcqiM9j+nHYCox+DxQ+KpYW0IkC+zzNj0jXWpjW1m5alPbXy/ZfUPoyBBpEdJFlMxMski3taVz57QQCoUjYFIsBADyDl5nxD6V+tOxqP0i/aYlpo/wBPyKiuFkde24N7jYP6YsMPIfZ+na5ZoY5VBCyojqDVgOoYA0SLo/Bz21bCjDwG/Lt+yqU6viCTqpGMYyupUxjGETGMYRMYxhExjGETGMYRMYxhFB6p0SHUbe6llDaOpZJEJ4JSRCGWxwaPI4N5RT9I1cJGwjVR2wIO2PUKPaHeWEctfaeEPo2SDfV4ynisDQxYis2eu47rZri3RcbB1AMxQq8cigM0ci7XCkkBh7DLYI3KSL4u8iLLNLJJFLDUO2g+4W5LeO3a1/bySQtNwL951fWegx6kKWLJJGbjkSg6E/cBYIKsBRUgg8fIBHLztqNNY1Ebsqk1PEheMqosM8SW8Zq78StqeQCBnjsdwKphiX4cZm/+m/TX3bdXKdYOs6yqNDpWeOSPSzPHCBSyMhdpJXLmaQSOQzVa0ykC7ILVWXgCRR0KSONa/CqiD8/ACj/xlV0CVhpyQGaPk6YNtEhh2r2w1AAWbq+dpTdzeRH6k+rDwLCyDftlaQUojG1j4GmLsDQU8AEOeCobkPpuqPMn4Qbm0+Z3J/OisgQJ3W7pGvZDHDayxHesEoZbMcS/a6AclCO2W4F7OLJAuJAGBBAIPBBFgg/BB4IzmNJr401shQSSArUhCGRoHeSWQptQFgrliSKJBVL4I23XTy2ukaLTyKqJt70oZTIFYX+jHybNFd7UoIagxWssjA1a9YMptubzp3PL3AuFnO1jZcqJvoMdR1EphlWJIhEEAiV49zGTftII2kMllQPKlskNQ+vqvGatDokhjSOMbURQqiyaA4HJJJ/uec359IotdTospEzlELkOILi7mmMYzdYTGMYRMYxhExjGETGMYRMYxhExjGETGMYRM8Iz3GEXzPqmpl0shg7QDyPOdOzMq6cozyMgD+7UMi9oDd+PEbhJ6foxFGFBLHkuzcs7tyzt+5Px6HAHAGd5rdDHNG0cqK6MCGVgCpB4IIOcB1rTP08XMxfS7gqTE7pE3EBY5lrc/JoSLZP8wBtm8hxXg7hNWhcEyRv/AD5eq6OGxDflf2WzVakIju3IVWY17pQSa/ehl39OdAmWb+J1G1W7ZjSNDvKq5jZzJKQLbdGAFXxAB5YnjiuiJLqu4mnkM/c8e46qkMKKApZkY7pW8rIC05AB2izn1XQ6RYokjW9saqi3yaUACz8mhk/BeHeE41ajb/6kyNr2Kxi60gNafNb8YxnqFz1//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5" descr="C:\Users\Flavio\Documents\Manual\Fotos para manual\Represamiento de agua en Caracota Pucacancha Can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459" y="951502"/>
            <a:ext cx="2534333" cy="19014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C:\Users\BERNITA DORNBOOS\Downloads\DSC00827.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9908" y="2996952"/>
            <a:ext cx="2559884" cy="1919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1 CuadroTexto"/>
          <p:cNvSpPr txBox="1"/>
          <p:nvPr/>
        </p:nvSpPr>
        <p:spPr>
          <a:xfrm>
            <a:off x="2843808" y="4337809"/>
            <a:ext cx="6120680" cy="132343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1600" dirty="0" smtClean="0"/>
              <a:t>Algunos resultados de la primera fase:</a:t>
            </a:r>
          </a:p>
          <a:p>
            <a:pPr marL="285750" indent="-285750">
              <a:buFont typeface="Arial" pitchFamily="34" charset="0"/>
              <a:buChar char="•"/>
            </a:pPr>
            <a:r>
              <a:rPr lang="es-ES" sz="1600" dirty="0" smtClean="0"/>
              <a:t>1372 familias en dos </a:t>
            </a:r>
            <a:r>
              <a:rPr lang="es-ES" sz="1600" dirty="0" err="1" smtClean="0"/>
              <a:t>microcuencas</a:t>
            </a:r>
            <a:r>
              <a:rPr lang="es-ES" sz="1600" dirty="0" smtClean="0"/>
              <a:t> participaron en concursos campesinos para implementar medidas de adaptación.</a:t>
            </a:r>
          </a:p>
          <a:p>
            <a:pPr marL="285750" indent="-285750">
              <a:buFont typeface="Arial" pitchFamily="34" charset="0"/>
              <a:buChar char="•"/>
            </a:pPr>
            <a:r>
              <a:rPr lang="es-ES" sz="1600" dirty="0" smtClean="0"/>
              <a:t>Estrategias Regionales de Cambio Climático de Cusco y Apurímac formuladas y aprobadas.</a:t>
            </a:r>
          </a:p>
        </p:txBody>
      </p:sp>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3893" y="-436587"/>
            <a:ext cx="9867901"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ángulo 11"/>
          <p:cNvSpPr/>
          <p:nvPr/>
        </p:nvSpPr>
        <p:spPr>
          <a:xfrm>
            <a:off x="251520" y="140389"/>
            <a:ext cx="4376454" cy="369332"/>
          </a:xfrm>
          <a:prstGeom prst="rect">
            <a:avLst/>
          </a:prstGeom>
        </p:spPr>
        <p:txBody>
          <a:bodyPr wrap="none">
            <a:spAutoFit/>
          </a:bodyPr>
          <a:lstStyle/>
          <a:p>
            <a:r>
              <a:rPr lang="es-ES" b="1" dirty="0" smtClean="0"/>
              <a:t>PROYECTOS DE ADAPTACIÓN EN EL MUNDO</a:t>
            </a:r>
            <a:endParaRPr lang="es-PE" b="1" dirty="0"/>
          </a:p>
        </p:txBody>
      </p:sp>
      <p:sp>
        <p:nvSpPr>
          <p:cNvPr id="17" name="Rectángulo 6"/>
          <p:cNvSpPr/>
          <p:nvPr/>
        </p:nvSpPr>
        <p:spPr>
          <a:xfrm>
            <a:off x="289261" y="5879482"/>
            <a:ext cx="8675227" cy="39964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4 CuadroTexto"/>
          <p:cNvSpPr txBox="1"/>
          <p:nvPr/>
        </p:nvSpPr>
        <p:spPr>
          <a:xfrm>
            <a:off x="469758" y="5877272"/>
            <a:ext cx="8675645" cy="461665"/>
          </a:xfrm>
          <a:prstGeom prst="rect">
            <a:avLst/>
          </a:prstGeom>
          <a:noFill/>
        </p:spPr>
        <p:txBody>
          <a:bodyPr wrap="none" rtlCol="0">
            <a:spAutoFit/>
          </a:bodyPr>
          <a:lstStyle/>
          <a:p>
            <a:r>
              <a:rPr lang="es-ES" sz="1200" dirty="0"/>
              <a:t>Fuente: </a:t>
            </a:r>
            <a:r>
              <a:rPr lang="es-PE" sz="1200" dirty="0"/>
              <a:t>Fuente: PACC Perú. (2012). Enfoque de Adaptación basado en Cuencas y Territorios. La Experiencia del Programa de Adaptación </a:t>
            </a:r>
            <a:endParaRPr lang="es-PE" sz="1200" dirty="0" smtClean="0"/>
          </a:p>
          <a:p>
            <a:r>
              <a:rPr lang="es-PE" sz="1200" dirty="0" smtClean="0"/>
              <a:t>al </a:t>
            </a:r>
            <a:r>
              <a:rPr lang="es-PE" sz="1200" dirty="0"/>
              <a:t>Cambio Climático PACC - Perú. Presentación en InterCLIMA. Lima.</a:t>
            </a:r>
          </a:p>
        </p:txBody>
      </p:sp>
      <p:pic>
        <p:nvPicPr>
          <p:cNvPr id="21" name="Imagen 8" descr="arrow_fuent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893" y="5877272"/>
            <a:ext cx="226323" cy="258655"/>
          </a:xfrm>
          <a:prstGeom prst="rect">
            <a:avLst/>
          </a:prstGeom>
        </p:spPr>
      </p:pic>
    </p:spTree>
    <p:extLst>
      <p:ext uri="{BB962C8B-B14F-4D97-AF65-F5344CB8AC3E}">
        <p14:creationId xmlns:p14="http://schemas.microsoft.com/office/powerpoint/2010/main" val="120022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2 CuadroTexto"/>
          <p:cNvSpPr txBox="1"/>
          <p:nvPr/>
        </p:nvSpPr>
        <p:spPr>
          <a:xfrm>
            <a:off x="395536" y="1035738"/>
            <a:ext cx="7992888" cy="4247317"/>
          </a:xfrm>
          <a:prstGeom prst="rect">
            <a:avLst/>
          </a:prstGeom>
          <a:noFill/>
        </p:spPr>
        <p:txBody>
          <a:bodyPr wrap="square" rtlCol="0">
            <a:spAutoFit/>
          </a:bodyPr>
          <a:lstStyle/>
          <a:p>
            <a:pPr marL="285750" indent="-285750" algn="just">
              <a:buFont typeface="Arial" panose="020B0604020202020204" pitchFamily="34" charset="0"/>
              <a:buChar char="•"/>
            </a:pPr>
            <a:r>
              <a:rPr lang="es-PE" dirty="0"/>
              <a:t>International </a:t>
            </a:r>
            <a:r>
              <a:rPr lang="es-PE" dirty="0" err="1"/>
              <a:t>Federation</a:t>
            </a:r>
            <a:r>
              <a:rPr lang="es-PE" dirty="0"/>
              <a:t> of Red Cross and Red </a:t>
            </a:r>
            <a:r>
              <a:rPr lang="es-PE" dirty="0" err="1"/>
              <a:t>Crescent</a:t>
            </a:r>
            <a:r>
              <a:rPr lang="es-PE" dirty="0"/>
              <a:t> </a:t>
            </a:r>
            <a:r>
              <a:rPr lang="es-PE" dirty="0" err="1"/>
              <a:t>Societies</a:t>
            </a:r>
            <a:r>
              <a:rPr lang="es-PE" dirty="0"/>
              <a:t> (IFRC). 2009. </a:t>
            </a:r>
            <a:r>
              <a:rPr lang="es-PE" dirty="0" err="1"/>
              <a:t>Climate</a:t>
            </a:r>
            <a:r>
              <a:rPr lang="es-PE" dirty="0"/>
              <a:t> </a:t>
            </a:r>
            <a:r>
              <a:rPr lang="es-PE" dirty="0" err="1"/>
              <a:t>Change</a:t>
            </a:r>
            <a:r>
              <a:rPr lang="es-PE" dirty="0"/>
              <a:t> </a:t>
            </a:r>
            <a:r>
              <a:rPr lang="es-PE" dirty="0" err="1"/>
              <a:t>Adaptation</a:t>
            </a:r>
            <a:r>
              <a:rPr lang="es-PE" dirty="0"/>
              <a:t> </a:t>
            </a:r>
            <a:r>
              <a:rPr lang="es-PE" dirty="0" err="1"/>
              <a:t>Strategies</a:t>
            </a:r>
            <a:r>
              <a:rPr lang="es-PE" dirty="0"/>
              <a:t> </a:t>
            </a:r>
            <a:r>
              <a:rPr lang="es-PE" dirty="0" err="1"/>
              <a:t>for</a:t>
            </a:r>
            <a:r>
              <a:rPr lang="es-PE" dirty="0"/>
              <a:t> Local </a:t>
            </a:r>
            <a:r>
              <a:rPr lang="es-PE" dirty="0" err="1"/>
              <a:t>Impact</a:t>
            </a:r>
            <a:r>
              <a:rPr lang="es-PE" dirty="0"/>
              <a:t>. Key </a:t>
            </a:r>
            <a:r>
              <a:rPr lang="es-PE" dirty="0" err="1"/>
              <a:t>Messages</a:t>
            </a:r>
            <a:r>
              <a:rPr lang="es-PE" dirty="0"/>
              <a:t> </a:t>
            </a:r>
            <a:r>
              <a:rPr lang="es-PE" dirty="0" err="1"/>
              <a:t>for</a:t>
            </a:r>
            <a:r>
              <a:rPr lang="es-PE" dirty="0"/>
              <a:t> UNFCCC </a:t>
            </a:r>
            <a:r>
              <a:rPr lang="es-PE" dirty="0" err="1"/>
              <a:t>Negotiatiors</a:t>
            </a:r>
            <a:r>
              <a:rPr lang="es-PE" dirty="0"/>
              <a:t>. </a:t>
            </a:r>
          </a:p>
          <a:p>
            <a:pPr marL="285750" indent="-285750" algn="just">
              <a:buFont typeface="Arial" panose="020B0604020202020204" pitchFamily="34" charset="0"/>
              <a:buChar char="•"/>
            </a:pPr>
            <a:r>
              <a:rPr lang="es-ES" dirty="0" smtClean="0"/>
              <a:t>IPCC</a:t>
            </a:r>
            <a:r>
              <a:rPr lang="es-ES" dirty="0"/>
              <a:t>. 2014.  WGII AR5. </a:t>
            </a:r>
            <a:r>
              <a:rPr lang="es-ES" dirty="0" err="1"/>
              <a:t>Climate</a:t>
            </a:r>
            <a:r>
              <a:rPr lang="es-ES" dirty="0"/>
              <a:t> </a:t>
            </a:r>
            <a:r>
              <a:rPr lang="es-ES" dirty="0" err="1"/>
              <a:t>Change</a:t>
            </a:r>
            <a:r>
              <a:rPr lang="es-ES" dirty="0"/>
              <a:t> 2014: </a:t>
            </a:r>
            <a:r>
              <a:rPr lang="es-ES" dirty="0" err="1"/>
              <a:t>Impacts</a:t>
            </a:r>
            <a:r>
              <a:rPr lang="es-ES" dirty="0"/>
              <a:t>, </a:t>
            </a:r>
            <a:r>
              <a:rPr lang="es-ES" dirty="0" err="1"/>
              <a:t>Adaptation</a:t>
            </a:r>
            <a:r>
              <a:rPr lang="es-ES" dirty="0"/>
              <a:t>, and </a:t>
            </a:r>
            <a:r>
              <a:rPr lang="es-ES" dirty="0" err="1"/>
              <a:t>Vulnerability</a:t>
            </a:r>
            <a:r>
              <a:rPr lang="es-ES" dirty="0"/>
              <a:t>. IPCC. </a:t>
            </a:r>
          </a:p>
          <a:p>
            <a:pPr marL="285750" indent="-285750" algn="just">
              <a:buFont typeface="Arial" panose="020B0604020202020204" pitchFamily="34" charset="0"/>
              <a:buChar char="•"/>
            </a:pPr>
            <a:r>
              <a:rPr lang="es-PE" dirty="0" smtClean="0"/>
              <a:t>MINAM</a:t>
            </a:r>
            <a:r>
              <a:rPr lang="es-PE" dirty="0"/>
              <a:t>. 2010. Segunda Comunicación Nacional del Perú a la Convención Marco de las Naciones Unidas sobre Cambio Climático. Perú.</a:t>
            </a:r>
            <a:endParaRPr lang="es-ES" dirty="0"/>
          </a:p>
          <a:p>
            <a:pPr marL="285750" indent="-285750" algn="just">
              <a:buFont typeface="Arial" panose="020B0604020202020204" pitchFamily="34" charset="0"/>
              <a:buChar char="•"/>
            </a:pPr>
            <a:r>
              <a:rPr lang="es-PE" dirty="0" smtClean="0"/>
              <a:t>MINAM</a:t>
            </a:r>
            <a:r>
              <a:rPr lang="es-PE" dirty="0"/>
              <a:t>. 2012. Documento de balance en relación a la gestión del cambio climático en el país. Perú</a:t>
            </a:r>
            <a:r>
              <a:rPr lang="es-PE" dirty="0" smtClean="0"/>
              <a:t>.</a:t>
            </a:r>
          </a:p>
          <a:p>
            <a:pPr marL="285750" indent="-285750" algn="just">
              <a:buFont typeface="Arial" panose="020B0604020202020204" pitchFamily="34" charset="0"/>
              <a:buChar char="•"/>
            </a:pPr>
            <a:r>
              <a:rPr lang="es-EC" dirty="0"/>
              <a:t>Naciones Unidas. 1992. Convención Marco de las Naciones Unidas sobre el Cambio Climático.</a:t>
            </a:r>
            <a:endParaRPr lang="es-ES" dirty="0"/>
          </a:p>
          <a:p>
            <a:pPr marL="285750" indent="-285750" algn="just">
              <a:buFont typeface="Arial" panose="020B0604020202020204" pitchFamily="34" charset="0"/>
              <a:buChar char="•"/>
            </a:pPr>
            <a:r>
              <a:rPr lang="es-PE" dirty="0"/>
              <a:t>Núñez, A. M. (2013). Análisis de un caso exitoso de adaptación al cambio climático para servicios energéticos en Latinoamérica y el Caribe. </a:t>
            </a:r>
          </a:p>
          <a:p>
            <a:pPr marL="285750" indent="-285750" algn="just">
              <a:buFont typeface="Arial" panose="020B0604020202020204" pitchFamily="34" charset="0"/>
              <a:buChar char="•"/>
            </a:pPr>
            <a:r>
              <a:rPr lang="es-EC" dirty="0" smtClean="0"/>
              <a:t>OECD. 2009. </a:t>
            </a:r>
            <a:r>
              <a:rPr lang="es-EC" dirty="0" err="1" smtClean="0"/>
              <a:t>Integrating</a:t>
            </a:r>
            <a:r>
              <a:rPr lang="es-EC" dirty="0" smtClean="0"/>
              <a:t> </a:t>
            </a:r>
            <a:r>
              <a:rPr lang="es-EC" dirty="0" err="1" smtClean="0"/>
              <a:t>Climate</a:t>
            </a:r>
            <a:r>
              <a:rPr lang="es-EC" dirty="0" smtClean="0"/>
              <a:t> </a:t>
            </a:r>
            <a:r>
              <a:rPr lang="es-EC" dirty="0" err="1" smtClean="0"/>
              <a:t>Change</a:t>
            </a:r>
            <a:r>
              <a:rPr lang="es-EC" dirty="0" smtClean="0"/>
              <a:t> </a:t>
            </a:r>
            <a:r>
              <a:rPr lang="es-EC" dirty="0" err="1" smtClean="0"/>
              <a:t>Adaptation</a:t>
            </a:r>
            <a:r>
              <a:rPr lang="es-EC" dirty="0" smtClean="0"/>
              <a:t> </a:t>
            </a:r>
            <a:r>
              <a:rPr lang="es-EC" dirty="0" err="1" smtClean="0"/>
              <a:t>into</a:t>
            </a:r>
            <a:r>
              <a:rPr lang="es-EC" dirty="0" smtClean="0"/>
              <a:t> </a:t>
            </a:r>
            <a:r>
              <a:rPr lang="es-EC" dirty="0" err="1" smtClean="0"/>
              <a:t>Development</a:t>
            </a:r>
            <a:r>
              <a:rPr lang="es-EC" dirty="0" smtClean="0"/>
              <a:t> Co-</a:t>
            </a:r>
            <a:r>
              <a:rPr lang="es-EC" dirty="0" err="1" smtClean="0"/>
              <a:t>operation</a:t>
            </a:r>
            <a:r>
              <a:rPr lang="es-EC" dirty="0" smtClean="0"/>
              <a:t>. </a:t>
            </a:r>
            <a:r>
              <a:rPr lang="es-EC" dirty="0" err="1" smtClean="0"/>
              <a:t>Policiy</a:t>
            </a:r>
            <a:r>
              <a:rPr lang="es-EC" dirty="0" smtClean="0"/>
              <a:t> </a:t>
            </a:r>
            <a:r>
              <a:rPr lang="es-EC" dirty="0" err="1" smtClean="0"/>
              <a:t>Guidance</a:t>
            </a:r>
            <a:r>
              <a:rPr lang="es-EC" dirty="0" smtClean="0"/>
              <a:t>. </a:t>
            </a:r>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136" y="-274662"/>
            <a:ext cx="7610475" cy="895350"/>
          </a:xfrm>
          <a:prstGeom prst="rect">
            <a:avLst/>
          </a:prstGeom>
        </p:spPr>
      </p:pic>
      <p:sp>
        <p:nvSpPr>
          <p:cNvPr id="22" name="Rectángulo 21"/>
          <p:cNvSpPr/>
          <p:nvPr/>
        </p:nvSpPr>
        <p:spPr>
          <a:xfrm>
            <a:off x="251520" y="140389"/>
            <a:ext cx="1500732" cy="369332"/>
          </a:xfrm>
          <a:prstGeom prst="rect">
            <a:avLst/>
          </a:prstGeom>
        </p:spPr>
        <p:txBody>
          <a:bodyPr wrap="none">
            <a:spAutoFit/>
          </a:bodyPr>
          <a:lstStyle/>
          <a:p>
            <a:r>
              <a:rPr lang="es-ES" dirty="0" smtClean="0">
                <a:solidFill>
                  <a:schemeClr val="bg1"/>
                </a:solidFill>
              </a:rPr>
              <a:t>BIBLIOGRAFÍA</a:t>
            </a:r>
            <a:endParaRPr lang="es-PE" dirty="0">
              <a:solidFill>
                <a:schemeClr val="bg1"/>
              </a:solidFill>
            </a:endParaRPr>
          </a:p>
        </p:txBody>
      </p:sp>
      <p:pic>
        <p:nvPicPr>
          <p:cNvPr id="23"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980728"/>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844824"/>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348880"/>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924944"/>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3501008"/>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005064"/>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4581128"/>
            <a:ext cx="524629"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12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2 CuadroTexto"/>
          <p:cNvSpPr txBox="1"/>
          <p:nvPr/>
        </p:nvSpPr>
        <p:spPr>
          <a:xfrm>
            <a:off x="395218" y="1037695"/>
            <a:ext cx="8137221" cy="4801314"/>
          </a:xfrm>
          <a:prstGeom prst="rect">
            <a:avLst/>
          </a:prstGeom>
          <a:noFill/>
        </p:spPr>
        <p:txBody>
          <a:bodyPr wrap="square" rtlCol="0">
            <a:spAutoFit/>
          </a:bodyPr>
          <a:lstStyle/>
          <a:p>
            <a:pPr marL="285750" indent="-285750" algn="just">
              <a:buFont typeface="Arial" panose="020B0604020202020204" pitchFamily="34" charset="0"/>
              <a:buChar char="•"/>
            </a:pPr>
            <a:r>
              <a:rPr lang="es-PE" dirty="0"/>
              <a:t>PACC Perú. (2012). Enfoque de Adaptación basado en Cuencas y Territorios. La Experiencia del Programa de Adaptación al Cambio Climático PACC - Perú. Presentación en </a:t>
            </a:r>
            <a:r>
              <a:rPr lang="es-PE" dirty="0" err="1"/>
              <a:t>InterCLIMA</a:t>
            </a:r>
            <a:r>
              <a:rPr lang="es-PE" dirty="0"/>
              <a:t>. Lima.</a:t>
            </a:r>
          </a:p>
          <a:p>
            <a:pPr marL="285750" indent="-285750" algn="just">
              <a:buFont typeface="Arial" panose="020B0604020202020204" pitchFamily="34" charset="0"/>
              <a:buChar char="•"/>
            </a:pPr>
            <a:r>
              <a:rPr lang="es-PE" dirty="0"/>
              <a:t>PNUD. (2013). Adaptación basada en Ecosistemas (</a:t>
            </a:r>
            <a:r>
              <a:rPr lang="es-PE" dirty="0" err="1"/>
              <a:t>EbA</a:t>
            </a:r>
            <a:r>
              <a:rPr lang="es-PE" dirty="0"/>
              <a:t>) Montaña. Obtenido de http://www.pe.undp.org/content/peru/es/home/operations/projects/environment_and_energy/adaptacion-basada-en-ecosistemas--eba--montana/</a:t>
            </a:r>
          </a:p>
          <a:p>
            <a:pPr marL="285750" indent="-285750" algn="just">
              <a:buFont typeface="Arial" panose="020B0604020202020204" pitchFamily="34" charset="0"/>
              <a:buChar char="•"/>
            </a:pPr>
            <a:r>
              <a:rPr lang="es-EC" dirty="0" smtClean="0"/>
              <a:t>Secretaría de Ambiente y Desarrollo Sustentable, Subsecretaría de  Desarrollo y Fomento Provincial. Subsecretaría de Planificación Territorial de la Inversión Pública. </a:t>
            </a:r>
          </a:p>
          <a:p>
            <a:pPr marL="285750" indent="-285750" algn="just">
              <a:buFont typeface="Arial" panose="020B0604020202020204" pitchFamily="34" charset="0"/>
              <a:buChar char="•"/>
            </a:pPr>
            <a:r>
              <a:rPr lang="es-EC" dirty="0" smtClean="0"/>
              <a:t>UNEP. 2013. </a:t>
            </a:r>
            <a:r>
              <a:rPr lang="es-EC" dirty="0" err="1" smtClean="0"/>
              <a:t>Microfinanzas</a:t>
            </a:r>
            <a:r>
              <a:rPr lang="es-EC" dirty="0" smtClean="0"/>
              <a:t> para la adaptación basada en ecosistemas. Opciones, costos y beneficios. Panamá.</a:t>
            </a:r>
          </a:p>
          <a:p>
            <a:pPr marL="285750" indent="-285750" algn="just">
              <a:buFont typeface="Arial" panose="020B0604020202020204" pitchFamily="34" charset="0"/>
              <a:buChar char="•"/>
            </a:pPr>
            <a:r>
              <a:rPr lang="es-EC" dirty="0" err="1" smtClean="0"/>
              <a:t>University</a:t>
            </a:r>
            <a:r>
              <a:rPr lang="es-EC" dirty="0" smtClean="0"/>
              <a:t> of Cambridge. 2013. </a:t>
            </a:r>
            <a:r>
              <a:rPr lang="es-EC" dirty="0" err="1" smtClean="0"/>
              <a:t>Climate</a:t>
            </a:r>
            <a:r>
              <a:rPr lang="es-EC" dirty="0" smtClean="0"/>
              <a:t> </a:t>
            </a:r>
            <a:r>
              <a:rPr lang="es-EC" dirty="0" err="1" smtClean="0"/>
              <a:t>change</a:t>
            </a:r>
            <a:r>
              <a:rPr lang="es-EC" dirty="0" smtClean="0"/>
              <a:t>: </a:t>
            </a:r>
            <a:r>
              <a:rPr lang="es-EC" dirty="0" err="1" smtClean="0"/>
              <a:t>action</a:t>
            </a:r>
            <a:r>
              <a:rPr lang="es-EC" dirty="0" smtClean="0"/>
              <a:t>, </a:t>
            </a:r>
            <a:r>
              <a:rPr lang="es-EC" dirty="0" err="1" smtClean="0"/>
              <a:t>trends</a:t>
            </a:r>
            <a:r>
              <a:rPr lang="es-EC" dirty="0" smtClean="0"/>
              <a:t> and </a:t>
            </a:r>
            <a:r>
              <a:rPr lang="es-EC" dirty="0" err="1" smtClean="0"/>
              <a:t>implications</a:t>
            </a:r>
            <a:r>
              <a:rPr lang="es-EC" dirty="0" smtClean="0"/>
              <a:t> </a:t>
            </a:r>
            <a:r>
              <a:rPr lang="es-EC" dirty="0" err="1" smtClean="0"/>
              <a:t>for</a:t>
            </a:r>
            <a:r>
              <a:rPr lang="es-EC" dirty="0" smtClean="0"/>
              <a:t> </a:t>
            </a:r>
            <a:r>
              <a:rPr lang="es-EC" dirty="0" err="1" smtClean="0"/>
              <a:t>business</a:t>
            </a:r>
            <a:r>
              <a:rPr lang="es-EC" dirty="0" smtClean="0"/>
              <a:t>.</a:t>
            </a:r>
          </a:p>
          <a:p>
            <a:pPr marL="285750" indent="-285750" algn="just">
              <a:buFont typeface="Arial" panose="020B0604020202020204" pitchFamily="34" charset="0"/>
              <a:buChar char="•"/>
            </a:pPr>
            <a:r>
              <a:rPr lang="es-EC" dirty="0" err="1" smtClean="0"/>
              <a:t>Walters</a:t>
            </a:r>
            <a:r>
              <a:rPr lang="es-EC" dirty="0" smtClean="0"/>
              <a:t>, C. 2009. </a:t>
            </a:r>
            <a:r>
              <a:rPr lang="es-EC" dirty="0" err="1" smtClean="0"/>
              <a:t>The</a:t>
            </a:r>
            <a:r>
              <a:rPr lang="es-EC" dirty="0" smtClean="0"/>
              <a:t> </a:t>
            </a:r>
            <a:r>
              <a:rPr lang="es-EC" dirty="0" err="1" smtClean="0"/>
              <a:t>effect</a:t>
            </a:r>
            <a:r>
              <a:rPr lang="es-EC" dirty="0" smtClean="0"/>
              <a:t> of </a:t>
            </a:r>
            <a:r>
              <a:rPr lang="es-EC" dirty="0" err="1" smtClean="0"/>
              <a:t>Climate</a:t>
            </a:r>
            <a:r>
              <a:rPr lang="es-EC" dirty="0" smtClean="0"/>
              <a:t> </a:t>
            </a:r>
            <a:r>
              <a:rPr lang="es-EC" dirty="0" err="1" smtClean="0"/>
              <a:t>Change</a:t>
            </a:r>
            <a:r>
              <a:rPr lang="es-EC" dirty="0" smtClean="0"/>
              <a:t> </a:t>
            </a:r>
            <a:r>
              <a:rPr lang="es-EC" dirty="0" err="1" smtClean="0"/>
              <a:t>on</a:t>
            </a:r>
            <a:r>
              <a:rPr lang="es-EC" dirty="0" smtClean="0"/>
              <a:t> 3CAP`s </a:t>
            </a:r>
            <a:r>
              <a:rPr lang="es-EC" dirty="0" err="1" smtClean="0"/>
              <a:t>Highway</a:t>
            </a:r>
            <a:r>
              <a:rPr lang="es-EC" dirty="0" smtClean="0"/>
              <a:t> Network </a:t>
            </a:r>
            <a:r>
              <a:rPr lang="es-EC" dirty="0" err="1" smtClean="0"/>
              <a:t>Policies</a:t>
            </a:r>
            <a:r>
              <a:rPr lang="es-EC" dirty="0" smtClean="0"/>
              <a:t> and </a:t>
            </a:r>
            <a:r>
              <a:rPr lang="es-EC" dirty="0" err="1" smtClean="0"/>
              <a:t>Standards</a:t>
            </a:r>
            <a:r>
              <a:rPr lang="es-EC" dirty="0" smtClean="0"/>
              <a:t>. Scott Wilson. </a:t>
            </a:r>
          </a:p>
          <a:p>
            <a:pPr algn="just"/>
            <a:r>
              <a:rPr lang="es-EC" dirty="0" smtClean="0"/>
              <a:t>      www.unfccc.int </a:t>
            </a:r>
          </a:p>
          <a:p>
            <a:pPr algn="just"/>
            <a:r>
              <a:rPr lang="es-EC" dirty="0"/>
              <a:t> </a:t>
            </a:r>
            <a:r>
              <a:rPr lang="es-EC" dirty="0" smtClean="0"/>
              <a:t>     www.nasa.gov</a:t>
            </a:r>
          </a:p>
        </p:txBody>
      </p:sp>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136" y="-274662"/>
            <a:ext cx="7610475" cy="895350"/>
          </a:xfrm>
          <a:prstGeom prst="rect">
            <a:avLst/>
          </a:prstGeom>
        </p:spPr>
      </p:pic>
      <p:sp>
        <p:nvSpPr>
          <p:cNvPr id="15" name="Rectángulo 14"/>
          <p:cNvSpPr/>
          <p:nvPr/>
        </p:nvSpPr>
        <p:spPr>
          <a:xfrm>
            <a:off x="251520" y="140389"/>
            <a:ext cx="1500732" cy="369332"/>
          </a:xfrm>
          <a:prstGeom prst="rect">
            <a:avLst/>
          </a:prstGeom>
        </p:spPr>
        <p:txBody>
          <a:bodyPr wrap="none">
            <a:spAutoFit/>
          </a:bodyPr>
          <a:lstStyle/>
          <a:p>
            <a:r>
              <a:rPr lang="es-ES" dirty="0" smtClean="0">
                <a:solidFill>
                  <a:schemeClr val="bg1"/>
                </a:solidFill>
              </a:rPr>
              <a:t>BIBLIOGRAFÍA</a:t>
            </a:r>
            <a:endParaRPr lang="es-PE" dirty="0">
              <a:solidFill>
                <a:schemeClr val="bg1"/>
              </a:solidFill>
            </a:endParaRPr>
          </a:p>
        </p:txBody>
      </p:sp>
      <p:pic>
        <p:nvPicPr>
          <p:cNvPr id="16"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980728"/>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1844824"/>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3501008"/>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005064"/>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581128"/>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2636912"/>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5157192"/>
            <a:ext cx="524629" cy="4320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D:\PAOLA\Diseño\Freelos\COP20\PNGS_CON_ELEMENTOS_GRAFICOS_PPT-2014-08-08\PNGS CON ELEMENTOS GRAFICOS PPT\7do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955" y="5405837"/>
            <a:ext cx="524629"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36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1367644" y="1268760"/>
            <a:ext cx="6408712" cy="648072"/>
          </a:xfrm>
          <a:prstGeom prst="roundRect">
            <a:avLst>
              <a:gd name="adj" fmla="val 50000"/>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dirty="0" smtClean="0"/>
              <a:t>Cambio climático global</a:t>
            </a:r>
            <a:endParaRPr lang="en-US" sz="2400" b="1" dirty="0"/>
          </a:p>
        </p:txBody>
      </p:sp>
      <p:sp>
        <p:nvSpPr>
          <p:cNvPr id="3" name="2 Rectángulo redondeado"/>
          <p:cNvSpPr/>
          <p:nvPr/>
        </p:nvSpPr>
        <p:spPr>
          <a:xfrm>
            <a:off x="539552" y="2276872"/>
            <a:ext cx="1800200" cy="2376264"/>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Mitigación </a:t>
            </a:r>
            <a:r>
              <a:rPr lang="es-ES" dirty="0"/>
              <a:t> reduce las emisiones, reduce la magnitud del cambio </a:t>
            </a:r>
            <a:r>
              <a:rPr lang="es-ES" dirty="0" smtClean="0"/>
              <a:t>climático</a:t>
            </a:r>
            <a:endParaRPr lang="es-ES" dirty="0">
              <a:latin typeface="Times" charset="0"/>
            </a:endParaRPr>
          </a:p>
        </p:txBody>
      </p:sp>
      <p:sp>
        <p:nvSpPr>
          <p:cNvPr id="12" name="11 Rectángulo redondeado"/>
          <p:cNvSpPr/>
          <p:nvPr/>
        </p:nvSpPr>
        <p:spPr>
          <a:xfrm>
            <a:off x="2603781" y="2276872"/>
            <a:ext cx="1872208" cy="84682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7900" eaLnBrk="0" fontAlgn="auto" hangingPunct="0">
              <a:spcBef>
                <a:spcPts val="0"/>
              </a:spcBef>
              <a:spcAft>
                <a:spcPts val="0"/>
              </a:spcAft>
              <a:defRPr/>
            </a:pPr>
            <a:r>
              <a:rPr lang="es-ES" b="1" dirty="0"/>
              <a:t>Emisiones </a:t>
            </a:r>
          </a:p>
          <a:p>
            <a:pPr algn="ctr" defTabSz="977900" eaLnBrk="0" fontAlgn="auto" hangingPunct="0">
              <a:spcBef>
                <a:spcPts val="0"/>
              </a:spcBef>
              <a:spcAft>
                <a:spcPts val="0"/>
              </a:spcAft>
              <a:defRPr/>
            </a:pPr>
            <a:r>
              <a:rPr lang="es-ES" b="1" dirty="0" smtClean="0"/>
              <a:t>GEI</a:t>
            </a:r>
            <a:endParaRPr lang="es-ES" sz="2400" b="1" dirty="0"/>
          </a:p>
        </p:txBody>
      </p:sp>
      <p:sp>
        <p:nvSpPr>
          <p:cNvPr id="13" name="12 Rectángulo redondeado"/>
          <p:cNvSpPr/>
          <p:nvPr/>
        </p:nvSpPr>
        <p:spPr>
          <a:xfrm>
            <a:off x="4740018" y="2276872"/>
            <a:ext cx="1872208" cy="84682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7900" eaLnBrk="0" fontAlgn="auto" hangingPunct="0">
              <a:spcBef>
                <a:spcPct val="50000"/>
              </a:spcBef>
              <a:spcAft>
                <a:spcPts val="0"/>
              </a:spcAft>
              <a:defRPr/>
            </a:pPr>
            <a:r>
              <a:rPr lang="es-ES" b="1" dirty="0"/>
              <a:t>Impactos del cambio climático</a:t>
            </a:r>
            <a:endParaRPr lang="es-ES" sz="2400" b="1" dirty="0">
              <a:latin typeface="Times" charset="0"/>
            </a:endParaRPr>
          </a:p>
        </p:txBody>
      </p:sp>
      <p:sp>
        <p:nvSpPr>
          <p:cNvPr id="14" name="13 Rectángulo redondeado"/>
          <p:cNvSpPr/>
          <p:nvPr/>
        </p:nvSpPr>
        <p:spPr>
          <a:xfrm>
            <a:off x="6876256" y="2276872"/>
            <a:ext cx="1800200" cy="2376264"/>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7900" eaLnBrk="0" fontAlgn="auto" hangingPunct="0">
              <a:spcBef>
                <a:spcPts val="0"/>
              </a:spcBef>
              <a:spcAft>
                <a:spcPts val="0"/>
              </a:spcAft>
              <a:defRPr/>
            </a:pPr>
            <a:r>
              <a:rPr lang="es-ES" sz="2000" b="1" dirty="0">
                <a:solidFill>
                  <a:schemeClr val="bg1"/>
                </a:solidFill>
              </a:rPr>
              <a:t>Adaptación </a:t>
            </a:r>
            <a:r>
              <a:rPr lang="es-ES" dirty="0">
                <a:solidFill>
                  <a:schemeClr val="bg1"/>
                </a:solidFill>
              </a:rPr>
              <a:t>reduce la vulnerabilidad a los cambios climáticos reduce las pérdidas</a:t>
            </a:r>
            <a:endParaRPr lang="es-ES" dirty="0"/>
          </a:p>
        </p:txBody>
      </p:sp>
      <p:sp>
        <p:nvSpPr>
          <p:cNvPr id="15" name="14 Flecha derecha"/>
          <p:cNvSpPr/>
          <p:nvPr/>
        </p:nvSpPr>
        <p:spPr>
          <a:xfrm>
            <a:off x="2267744" y="2478638"/>
            <a:ext cx="504905" cy="432048"/>
          </a:xfrm>
          <a:prstGeom prst="rightArrow">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Flecha derecha"/>
          <p:cNvSpPr/>
          <p:nvPr/>
        </p:nvSpPr>
        <p:spPr>
          <a:xfrm rot="10800000">
            <a:off x="6516216" y="2478638"/>
            <a:ext cx="504905" cy="432048"/>
          </a:xfrm>
          <a:prstGeom prst="rightArrow">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16 Flecha derecha"/>
          <p:cNvSpPr/>
          <p:nvPr/>
        </p:nvSpPr>
        <p:spPr>
          <a:xfrm rot="16200000">
            <a:off x="3287432" y="1881253"/>
            <a:ext cx="504905" cy="432048"/>
          </a:xfrm>
          <a:prstGeom prst="rightArrow">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17 Flecha derecha"/>
          <p:cNvSpPr/>
          <p:nvPr/>
        </p:nvSpPr>
        <p:spPr>
          <a:xfrm rot="5400000">
            <a:off x="5423670" y="1881254"/>
            <a:ext cx="504905" cy="432048"/>
          </a:xfrm>
          <a:prstGeom prst="rightArrow">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19 Flecha izquierda y derecha"/>
          <p:cNvSpPr/>
          <p:nvPr/>
        </p:nvSpPr>
        <p:spPr>
          <a:xfrm>
            <a:off x="2555776" y="3736280"/>
            <a:ext cx="4092030" cy="720080"/>
          </a:xfrm>
          <a:prstGeom prst="leftRightArrow">
            <a:avLst/>
          </a:prstGeom>
          <a:solidFill>
            <a:srgbClr val="FFDE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1">
                    <a:lumMod val="50000"/>
                  </a:schemeClr>
                </a:solidFill>
              </a:rPr>
              <a:t>Se complementan</a:t>
            </a:r>
            <a:endParaRPr lang="en-US" b="1" dirty="0">
              <a:solidFill>
                <a:schemeClr val="bg1">
                  <a:lumMod val="50000"/>
                </a:schemeClr>
              </a:solidFill>
            </a:endParaRPr>
          </a:p>
        </p:txBody>
      </p:sp>
      <p:sp>
        <p:nvSpPr>
          <p:cNvPr id="21" name="20 CuadroTexto"/>
          <p:cNvSpPr txBox="1"/>
          <p:nvPr/>
        </p:nvSpPr>
        <p:spPr>
          <a:xfrm>
            <a:off x="1028484" y="5035997"/>
            <a:ext cx="7423068" cy="646331"/>
          </a:xfrm>
          <a:prstGeom prst="rect">
            <a:avLst/>
          </a:prstGeom>
          <a:noFill/>
        </p:spPr>
        <p:txBody>
          <a:bodyPr wrap="square" rtlCol="0">
            <a:spAutoFit/>
          </a:bodyPr>
          <a:lstStyle/>
          <a:p>
            <a:r>
              <a:rPr lang="es-ES" dirty="0"/>
              <a:t>La</a:t>
            </a:r>
            <a:r>
              <a:rPr lang="es-ES" dirty="0">
                <a:solidFill>
                  <a:schemeClr val="accent2">
                    <a:lumMod val="75000"/>
                  </a:schemeClr>
                </a:solidFill>
              </a:rPr>
              <a:t> </a:t>
            </a:r>
            <a:r>
              <a:rPr lang="es-ES" b="1" dirty="0">
                <a:solidFill>
                  <a:srgbClr val="FF5050"/>
                </a:solidFill>
              </a:rPr>
              <a:t>Mitigación</a:t>
            </a:r>
            <a:r>
              <a:rPr lang="es-ES" dirty="0">
                <a:solidFill>
                  <a:schemeClr val="accent2">
                    <a:lumMod val="75000"/>
                  </a:schemeClr>
                </a:solidFill>
              </a:rPr>
              <a:t> </a:t>
            </a:r>
            <a:r>
              <a:rPr lang="es-ES" dirty="0"/>
              <a:t>pretende curar las causas, </a:t>
            </a:r>
            <a:r>
              <a:rPr lang="es-ES" dirty="0" smtClean="0"/>
              <a:t>la </a:t>
            </a:r>
            <a:r>
              <a:rPr lang="es-ES" b="1" dirty="0" smtClean="0">
                <a:solidFill>
                  <a:srgbClr val="FF5050"/>
                </a:solidFill>
              </a:rPr>
              <a:t>Adaptación</a:t>
            </a:r>
            <a:r>
              <a:rPr lang="es-ES" dirty="0" smtClean="0"/>
              <a:t> </a:t>
            </a:r>
            <a:r>
              <a:rPr lang="es-ES" dirty="0"/>
              <a:t>aliviar los síntomas…</a:t>
            </a:r>
          </a:p>
          <a:p>
            <a:endParaRPr lang="en-US" dirty="0"/>
          </a:p>
        </p:txBody>
      </p:sp>
      <p:pic>
        <p:nvPicPr>
          <p:cNvPr id="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09"/>
          <a:stretch/>
        </p:blipFill>
        <p:spPr bwMode="auto">
          <a:xfrm>
            <a:off x="-3351684" y="-148806"/>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22 Rectángulo"/>
          <p:cNvSpPr/>
          <p:nvPr/>
        </p:nvSpPr>
        <p:spPr>
          <a:xfrm>
            <a:off x="539552" y="-76547"/>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s-PE" sz="2000" b="1" dirty="0" smtClean="0">
                <a:solidFill>
                  <a:schemeClr val="bg1"/>
                </a:solidFill>
              </a:rPr>
              <a:t>ENFRENTANDO LAS CAUSAS Y LAS CONSECUENCIAS</a:t>
            </a:r>
          </a:p>
          <a:p>
            <a:pPr eaLnBrk="0" hangingPunct="0">
              <a:defRPr/>
            </a:pPr>
            <a:r>
              <a:rPr lang="es-PE" sz="2000" b="1" dirty="0" smtClean="0">
                <a:solidFill>
                  <a:schemeClr val="bg1"/>
                </a:solidFill>
              </a:rPr>
              <a:t>DEL CAMBIO CLIMÁTICO: MITIGACIÓN Y ADAPTACIÓN</a:t>
            </a:r>
            <a:endParaRPr lang="en-US" sz="2000" b="1" dirty="0">
              <a:solidFill>
                <a:schemeClr val="bg1"/>
              </a:solidFill>
            </a:endParaRPr>
          </a:p>
        </p:txBody>
      </p:sp>
    </p:spTree>
    <p:extLst>
      <p:ext uri="{BB962C8B-B14F-4D97-AF65-F5344CB8AC3E}">
        <p14:creationId xmlns:p14="http://schemas.microsoft.com/office/powerpoint/2010/main" val="22548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P spid="14" grpId="0" animBg="1"/>
      <p:bldP spid="15" grpId="0" animBg="1"/>
      <p:bldP spid="16" grpId="0" animBg="1"/>
      <p:bldP spid="17" grpId="0" animBg="1"/>
      <p:bldP spid="18" grpId="0" animBg="1"/>
      <p:bldP spid="20"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09"/>
          <a:stretch/>
        </p:blipFill>
        <p:spPr bwMode="auto">
          <a:xfrm>
            <a:off x="-6159996"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741073" y="1052736"/>
            <a:ext cx="7695085" cy="1015663"/>
          </a:xfrm>
          <a:prstGeom prst="rect">
            <a:avLst/>
          </a:prstGeom>
        </p:spPr>
        <p:txBody>
          <a:bodyPr wrap="square">
            <a:spAutoFit/>
          </a:bodyPr>
          <a:lstStyle/>
          <a:p>
            <a:pPr algn="just"/>
            <a:r>
              <a:rPr lang="es-EC" sz="2000" dirty="0"/>
              <a:t>La </a:t>
            </a:r>
            <a:r>
              <a:rPr lang="es-EC" sz="2000" dirty="0" smtClean="0"/>
              <a:t>mitigación del </a:t>
            </a:r>
            <a:r>
              <a:rPr lang="es-EC" sz="2000" dirty="0"/>
              <a:t>cambio </a:t>
            </a:r>
            <a:r>
              <a:rPr lang="es-EC" sz="2000" dirty="0" smtClean="0"/>
              <a:t>climático es un conjunto de intervenciones humanas que buscan reducir los Gases de Efecto Invernadero (GEI) o mejorar sus sumideros (IPCC</a:t>
            </a:r>
            <a:r>
              <a:rPr lang="es-EC" sz="2000" dirty="0"/>
              <a:t>, 2014</a:t>
            </a:r>
            <a:r>
              <a:rPr lang="es-EC" sz="2000" dirty="0" smtClean="0"/>
              <a:t>). </a:t>
            </a:r>
            <a:endParaRPr lang="es-ES" sz="2000" dirty="0"/>
          </a:p>
        </p:txBody>
      </p:sp>
      <p:sp>
        <p:nvSpPr>
          <p:cNvPr id="32770" name="AutoShape 2" descr="data:image/jpeg;base64,/9j/4AAQSkZJRgABAQAAAQABAAD/2wCEAAkGBxQSEBAUEBQWFBUXGBcYFBYYFBUXFhgXFRcZGBgYGBYYHCggGholGxcXIjEhJikrLjAuGB8zODMsNygtLysBCgoKDg0OGxAQGzQkICYyNSwyNTQtNC8vNiwsLC8vNCwtLywsLCwsLCwsLSwsLCwsLCwvLCwsLCwsLy8sLCw0LP/AABEIAOEA4QMBIgACEQEDEQH/xAAbAAACAwEBAQAAAAAAAAAAAAAABQMEBgIHAf/EAEYQAAIBAgMFBgMFBQUGBwEAAAECAwARBBIhBRMxQVEGImFxgZEyQqEUI1KxwRUzYpLRJHKC4fAHNGOissJDZHODhKOzFv/EABoBAAIDAQEAAAAAAAAAAAAAAAAEAgMFAQb/xAA0EQACAQIEAwYEBgIDAAAAAAAAAQIDEQQSITETQVEFImGBofAycZHRFCMzscHhFVI0QvH/2gAMAwEAAhEDEQA/APaaKKKACiiigAoor4TQB9orgyr1HuK+b9fxD3Fdszl0SUVHv1/EPcVycUn4hRlfQ5mj1JqK8m7Udp58RiJ0hmeGCJ2iURMY3dozld2kHeAzggBSNBc3vou2btXE4eRZI8RO9uMc08ssbjmpV2OX+8NR48CtLEwjLKymWKpxllPVdu9osPg939pcrnJy2R3Nha7EIDZRcXJ01qxjtrwQxiWaaOOM2yuzqFa/DKSdb+FeRbV2tLipmmnCobBUjRmZURbm2YgZmJZiTYchypdFhrFczM+QZYsxuIo73EcY+VfLw6Cq3i4pv0K3jIpvT5Hteytt4fE5vs00cuX4grAlfNeIphXieycYsGLws7MECSKHcmwEchyOGP4e8DY6XUHlW5i/2iwF7GGcR3sJSEtbkxjDZwp42tm11A5W068ZRu9C2niIyjd6GzoqOGdXVWRgykAggggg8CKkq8vCiiigAooooAKKKKACiiigAooooAKKKKACo8RJlVj0/OpKpbUfugdT+VSgrySIVJZYtlVsc/W3oKXzbfjEgjfEIHJAybxQ1zwFr6E3GnjVPtFtDcwMVNnbup1BPE+gufavPCoIIOoN7+N+N6jicVGjJRSuzNlWa3Y22rt/EyzSlZ5I0V2VFQgaIxXMSQSxJF9TbhpxvSxu18TMixSyHItyZEYxSSaWCvu7WA1JK2B7umhvVjQKABfTqST5knUnxrqsuWKq3dnoyp1ZXZo8L2wyYcIUaTEL3e8GVGA4SNNlI1W1wLte+ltajj7ayqby4dCnzbuRi4HUKygN5XFIar46dkQlELtyA69T4VasfWbSR1VG3ax6zBMrqrocysAykcwwuCPQ1msf22iR2SGOTEZSVZkyLGGGhAd2Gax/CCKh2P2lwkWHhw7PLGEjWPeSROi91QuYvYqnmSBWT2ngX2csUUqh10SJo2S8lhod0WDA9bXHjWlXrzUM1KzLmnyVziWd2xUzLCUilYyENJGSjtq+i8VLa9QWNWKjw0pZQWQofwta49jUlYdSblJt7i05XYUUUVWRPjKCLEXHQ11XyigBvsbtE2HARk3kV79394lzrYHRlvc20OptfQVvIJwyhka4OoINeW1Y7IS/ZsdEkfdixGdXjHwiRVMiuo5GysDbjcdK1cFi3dU5+RdTlfQ9QE7fiPua7GLf8R+lQUVrZV0Lc0lzLQx79QfT+ldjaTcwPrVKio8OPQlxZ9RgNpdV+v8AlXY2ivMEe1LKK5woklXn1G645Dzt5g1Kk6ngw96R0VF0UTWJlzRoKKpbNmuCp5cPKrtUSjldhqElJXCiiiokgrH9vtrGFFCGzOwjVua9xpGI8cqEet+VbCsT2v2ScZEQjBZFcSRMb5QwuLNbXKVZlPS9+VTjGTjLLvYXxD7tjz8KLk8zqTzJ6k8Sa+1KdmYwHKcFKW6o8DIfJjINPMA1RwGKMgYlClmKi5BvlNiRl0tcHzrEqUakNZozJQkldlmiiiqiAUGoMdihFG7sCQo4DiSTYAepqGLABrNPZ2Otjqi+CqdNOvE1JR0uySjpdlPE7Rd2WEIY2kNs5KMuWxLFSDYtYcDwvTDCYCOPVR3rAZmJZyBwGY628OFcYrZiNYqBG4IKuqgEEcPMeB61GJMSNDHE/wDEJGUeqlTb3qxu6tHTqWNpq0dOowqumOjMhjDguL3A8OIvwv4VXOEmk/eyBF/BFce8h19gK6xOBISMQWQxnMi/KdCCreYJ1661FRjs2QUY7Nl6ilzbWyqTJDMpAJbuBhYC5IYG1vavmNxs6cMMb5VbK0i58rFgDlXN+E6XvwoVKT/9JKjN6pDKoMbjEiUNIbC9r2J1PWw0rjB4iWSJZfs0xRuDxrvluNCDkuwIOhBUEVL+z58WrQwwSjOMrSSxPHGgOhY7wAsQOAAOtqsjhqmZJxYKlLNaSKn7cw/OZB4E2Psda0XYzZsk+KjxLIyQRBt0XBUyyOMuZVOuRVLaniWrcSFIIc0p7sSd5245Y11YnrYXrEt27xJO9TDpueIjZ2E7J1uBlVra5del60o4ajh5KUpfItjGMdUeg0VnMd21wsaxlWaZnRXWOJcz5XAKlrkKmh+Yipdg9qo8VIYskkMmUsEkCd5QQCVZGINri4460/xI5st9Qsx9RRRUzgUUUUAFFFFAFjAPaRfHT3pxSGNrMD0Ip9S1dapjmGejQUUUVSMmM7T9uvs+JfDRQGV0VWkYyCNV3gJUDQlmsL8APGsJtXbU2LlY3nw0aBQiLIYyWtdnLxN3xfQa204XNbLtx2QklnbF4YqWKKksTkqG3ZORkYA2azEEEWOnDn57gMS0ihihQEAi7AnXqBwI6GlMRVqwTS0TEMVKafgans/2uZEMeLWR3Q2EyqlnSwKswuO+NVNh8t+dQJ2ZWYvJs/EII2YkxyRsd27d5lHeVlGt8rDnppak9P8A/ZxGb4l5G+97iMgW0YRS5RlOYliczXva1rW5mzD1niHw6iTXqURlmvczfaPZMsLxwjE3lYZ3yRBEjjvYE5izMzEEAAj4WJ4a1Vwsqx5lmLHeiKzorC27zZu7Y3v486fdtYTFj96+kc8caI5+ESRF7xk8ASHBHWzdKRJOSJlt3UkU35ZjJAPy/OqMRHLUcUrJeAxSipOSa0ytrTmV8Zgwwvipbj5Qq5VDHgQtyWboNfKr+DlZkBYZTc8iLgEgNY6i41seF6rwDPPKx/8ADyog6FlDs3mcwHkPGr1KTelmJzelmFFFfarKwr5RRQBV2qt4Jl/EjL/MMv61d2hMGxJtyjVfVJJRS7G4tcwisxYtEDZGKqJJAq5mAst9bXqV8FN9skEETzF1JspUKpEjBizMQFUtc+vDQ0xCnKUbJavb0NCjCX4Wem9h/wBgJSmNxUS/A8SzEchIr7snzYEfyU37dbYfDpCqtulkLB5dO7lAIQMdFZrnXoptY2Im7H9nmwqySTMGnly7wrfIirfLGl+IFzc8ya+ducFNNh1SLMUL/wBoRb5njyt3RbUjPluBxF+V62owlDD5W9bctyrTmYaXDpKvf+8BscxZmJ5i7k3IPnrU5F65Qiwta1tLWtblavjAOCouxI+FMzOQegTve1YF5Sdtxa7bsR4XCpCmVFCKP9XJPE+Jpr2Si3uKTEDSCBZSZPldmQrlQ/OApYkjQWA41zs3YMGDR5cZAJJJGAw8Mh3hQIDdmLEhbki/G3dHE2qHHYgzMWe17WAUFVVbWyoL90etOKMcPJTm7y3t9y12g7t3Zqj2zhsfu5b/ACAqvf8AUMQthr3reFzpV1+02FGS8vxAHRJHtfkxRSFPgbGsHXLXsbWvyvwv41JdpVOaRDieB6pFIGUMpBUgEEG4IOoIPMV1WQ7I7dJMOGKg2QgOrEnuC5LrbQHXW+hIHOjFdrJFnkVUjKI7IQc2c5CRfODZb2v8J0Naf4qmoKbej0LW1ua+ivPv/wCjxWv3gGpYdxCdfkuR8A5aA+NajY3aFMQ2TKyNa+trGw71rHS35VyljKVR2TOKSY5p7E11U9QKRU4wLXjX29jU660Q1hnq0WKKKKWHCDHfu29PzFY3aHZuCUswUo7XJKG12PMqQVJvxNr+NbLHfu2/1zpNV9OEZwtJXEsT8R57s7ZBlhfKTvwFdUOUK6G2ZQbaODdL8jlJ0anHYnaceUQFQkti17ECcL3WcX1DqRldPlI6Wo2zE+FdpURnjLFwUFzG7fGCACcrElr6jvMDYWuhlxAmcWSWPeSM8eIylVTEgXURBgL3VWJPwm5BuWYBOL4Evh238V1GI4enNXi0r7dU+nyPQ8VhkkRklVXRhZlYBlI8Qa832hs6KNcbHGmVFma6KSLIojluG4jVQOPMdBW62BtQzxnOAssZyzIOAbky9UYag+nEGsr2gQq20uFnzN4grh4j6ggHyt46XYxp04yXVEcHFqpKL6My2NwrYLF4mLVhmJClu+YiSYpELHvgKch1vdK6/bEPNivmjj9K9E7WwxSiBJI0kzOSMyq2VEUsxFxwLZF/xVmdnYTAqsyrg4J597JZN0mVAtlXO5UiNe7ewBJuSFN6VrYem6rTdtL/ANFP4biQz9XbQRrtIOoMKSTXJClI2ylgCbB2AW9gefKoJsHMuScOC0nwgM265gwNfg2mjWBuGFtLHdbMwD4lg7NaMDKGQZFy31jw6j4EuNZOJsLcAVv7Z7OqysYEQXUK8JAEUqgWAtwVwAAG6AA8AVI4N5XKHru/sSVKjT7j3fPe338Tzh9tog++WSIjiGjYgf4lBBHjUkO1VcKY453zfDlgkIa/DKbWNPNiYWHDMHXCRyorWa8SfbIGB1BJ/eAeYa2oL3FS4DEFMO8qhgI8RNKoKMGMQxLyEBGAIJjJAFudUujRSTvzs+ViUez02077XXRnGH2LJFhQ04yS4nEwll0JjSJWMSk8CwZcx8Wtypv2a/36UWy5MNGLDh3pZLWPTu1f7VSAjBgG+adSD1Aila/sKpdj4ycRiZCbl4MKfIlsSSB0ABWnsqjiYxWyX3LI/wDEl8/saysT2p240u9igLCFDkmkQ2eWQkKMNC3IliFZ+V7DW5DXtRtJrrhcO2WWQXkccYYeBf8Avse6vjc/LWZhMgzLhsNvcLAVjG7PfWZCHzKL95VOUErdg19DY1PE1pX4cN+fy+5HDUY24k9uXzG67MGGw24GUzyqN64AtElstowfhVVuqDrdjfvXadm93DhA7FYkdi4uQqhWssep6oqUn2fhMRiiRNG0UR1kdgUkcc0VCSwuNCxtYcLnUPO0mxziI0EZVWjbMoNwp7pWxIBy6HjY+WtFLiazy7KyRHESio5U7vdv+Ch2ugjmbDhZokmF92rsQrrLYWzC+W7ItjY3sQAb6ZTHwPBKY5winKGUhyQwJINsyrwtr51FLgjG8sckeQg2YX0Ya6rb5Tcm9hx61p+x00kksqykvGqgqHvJ3ieIZvhsAdOd78jScnDE1HBxtL7fQRdpO1tTJLj4ibCRCemdf60fark5RnUcWU3110A5252PMaGpMfnjlkSZSHO8aQnmBIj5weaHKLHkNNLWEikWFuHK3C1I1IKDtY5UpqCT6lKefuuISczFSUGYK5HDerwt4mpoXy2VgFJ4WACk2vYWJ1sOB6GrFVsalwDxC94gGx05g9Rrpzrma9kyGa+hYrg41Y2F5AjDUd8KelxrfrUCgFl77kgi4BAzAsqhRYWubkDTjbjwrT45/sEzx4e5d4wd7IQ1gWIAVFCgWIvrxt0FW06F1nbskTdLLu/bV/5NP2fneTDRNLfMb8RYkBiFYjxWx9a0uy27hHQ/nXluxNtYrerEjb4F1LB1Z2VCQHJkzd1QLkX5+YFen7K4P5j9a2IVY1KV1fzGcO++rF+iiiqx8gxv7t/L9aTU32gpMZt4E+VKKZo/CJYn4gqptXZ6YiJ4pb2a2oNmVgbq6nkykAg9RVuirtyhOxg8OZocTZsoxMa2JN1ixMBOjaXsQ3KxKMSOD63MRDvM5exZw4a3w98Aac9AAKu9r0s+Be2omaO/PLJDISPIsiH/AAioawcYnTlw0+7ujcwjVSPEa72xUSdi0bYjKJBGsaqpZgALZmzZR8T24gDRRqeNrAYH7S0ofSGNgjLzlbKrsCeUdnAI4khhoONCWQZpddc0a/4VIZj6Xk/lNaPstGRhYmPGTNKf/dYuB6Kyj0q3CQ41VznqV4ufBpKENBqqgAACwGgA0AA6CvtFFbJjCja+xd429hISa1jcdyQDgsgGunJhqL8xcFHDjVaJXbuA8QxGhFwynyIPsa2dYUJu8TLFawTESEeWIjM4I8Mzuvoay+0aMbKaWvM1Oz6zu4N/I7SOS+GQhTFBnMb5jmIZQsalbfKpYXvqLc71bgeSHWDITbLlckKVvde8oJGXW2h0J8xVhkyROBxVmRRyuW+7HlZk9K+RYgrawvGGCZiTmJJC57WsRnNuPU8Kz+NUzqd9UP8ABp5XC2jKcMM0kzQRPfES/eYvEAd2JDoAoPO3djTkAWPO+62bgI8PEkUK5UQWA59SSebEkknmSaTdhIv7K0p+KaaZ2PMgSMiegRVArRVuYalkjme71Zi4mrnllWy0QUUUUwLFHbOBE0LLYE6Fb24qQbAnhe1r+NZnCbS3M5aMMAxAmi3bqpcAligIsr2GYDnZhr3Su0qHGYZZUZHFwfGxBBuCDyIIBB8KpqUnJ5ouzLqdRRVpK6M/2tcMkMim67uUhhw1CMp8tB70g21sfdzMsMqKuY2Doxykq0mQFDc6ZQAFJ7wGttb5AXPFIS2VnQj5RmJuwHBSw7xHW9uV7Gz03kyxsSQczOb2ZlXMpuRbiwThbQ2rMqVFVqOGXW69Nx54aPCTk7pJv67CLA9nMRIjS37w00uVIF7hU+Y3sb8RqAWNwK52XM7KglgCvfX7wSKMyJ3kIIHxjgSNDZudepKoAAAAA0AGgAHAAchWd7RwhCrKABJmVuNi+hB46EgPcjoDV1bCQpwzJXt70FKUadSai1bp/fv+qnZvZkUc0l1UiAOFdgCVtI6lsx4HKpJP8RqvtHEpiZzp3suSFACHYnUM546A3A4DNrazCpWiLKFVjeR1DHTvZ5ASzC1ja5a3A2sdCRWswuGWNFRBYD1JJNySeZJuSepqVD8+Florv97+iLsRGNKXeV3ZeiINm7NjgWyKASAGbmxA5k62uTp4092TwfzH60upjsng/mP1pyokoWQtQ+NF+iiilR8KQMdTansg7pt0P5UhpihzFMTyCiiirxUz/bL93hT/AOZi+ocfrVarPbb/AHeI9MThz7yBf+6lWDlkdjmCqqtIosSS2Vyq3FtBYX4m5I4WtWL2kvzE/A2uzn+W/mJsTeRmRfnyIDfW+KnkUkeUUjH0FemqoAAHAaDyHCvPME6vjcBkXKhmIA67qDEuD5aqfavRKcwEbQb8RTHyvNLwCvl64bU2vYAXJ6Co0MZUt3rA2uSdT4CnbiSiT3rI9qk3eLhk5SxlT4vhm3yjzKGUelae8eQsA1hxF9R6XrP9tu7BhpQbhMRAynmA77lh/LIapxEc9KSL8O8lWLM/hsRaK4ue7h5OpLZsh/8AyWgzMBFGAQmSIKe7ZtYxm/ECGZRyGp48rWyMERBIVdVvHlB+ZCWN/D4sxH97wrjDIXynuoq95mL3zFOCxjU5FZr62sbC2pthWRt3NH2Ea+zcGesYP8xJ/WnoNZ3scCuzcAtxYwpZrm3C/SneIkCPbMtyQFS/eJtyHOvQKcUkrnn5RbbLFclxXGtyLqSOK31qEyXiJ/j/AEo4sOq+pzJLoWQ166qG7ZgNCSBbyr6r87hhextyNc49P/ZfUOHLoYjacX9txIDfFKndvxskLMbeVtfE+rPsbCc+IZuIyp5E3ZtfLd/Wq20rrjMQQNC6Anpniwq+/H2NX+xgAWUAWH3TW/vRgfmhrMpTgsQ5Nq2upqVU/wAMkvA0dJ+1kWbCv1BQjzLhNPRz704pT2plC4Zib/HFw46So2noDT9TEUZQaUk9OqM+lTmpx05iTASXkwqi5uykG1gQqk8OIPh4VsaxWxEvPhTc6ta3/wAV2PlretrS+AlGNNpvn9hnHpuovl9wpnste6T1P5Usp5BHlUDoKaqzTjZC+Hi81ySiiilx0+M1gSeVIna5J6m9NdoNaM+NhSmsvHYidOolB2sdyqS1PlFfaK5DtetFWkkyl4WD2EXbRb4NvCTDn2njNIIMSwlKgDKZihJ4kmIyd3yyj3PStF2yH9hnP4QjnySRWP0FJcagDREaWlufEsjp/wBwoniniO9JW5DuEp5ItJlLBtaXZR/DO8Z89xPGfqK9AtXmn2zLLEuUjd4xWzXFjvMQqtYdB9oGvnXplRni61BKMHZMrr0oTndkNhdwdA4tfof9GvkeDfd5Ta4a6m+h/wBa1Ky341H9nFU/5Cu95fwVqjBcj4MK4jfQZmsLX0A8TWc/2gLl2aycSJICSPxHER2H1rSfZxWe7eqBhI1HzYnCr/8Aeh/SiGJqSmk5PfqSUIrZCzCwFHxAvcMoYDpZ+HHqzdOI6VFiMMoWQoozKkjNYanNbX/lPua+4u5kxFtMsAsf4nMhPsEX3qljICiYki+T7MSnHutZyy36fCQOWvK1r4seaNX2fw5TZuz0YWYQxEjp3B/WqePw26xbyYmF5BI91mRGkAUW3aWUFoioHIWupa9zT/ZMIGHgH/DjH/IKs7oUrHEZJtpCaFuyMRmkBOo7zLJyddef4hzHr1Any/ct4yE/Sl20uz5BaTCnKxOZomYiJ245gRrFJ/GvPUg0bN2/GTusQdzMLApJZWPoNOXxLdTxB4heztJZqfmun9AOHjzSIDwyD1tyqCVykLsIW+JbIli51t87AfUcDVsxChYgKozoDK4xZZJHfdMgZo27w1ATINcpIz3UnS4sF11062EjYaSYtHK0bhQpVGexS51A11MjDh8niK1lFS4145baFjndWscQyZlDWIuL2IIIv1B4GqOK2QJD95JIwvmVCVyqdRoAoJsCRqTxpjRVSk1sQTsKTsCO+a7Br3urZTfrddb8r8ePWmUEWVQt2a3NmLMfNjqaj2hixDE0jBmC20UXY5mCgAc9SKQw9uMOWyumIjPPNh5CBpfUoCOFWKNSorrU623uaanODP3a36UlVrgEcCLj1p7ELKtug/KnezV35PwISO6KKK2CBU2l8HqP1pXTTaXweo/WldYfaH63kTjsFQY7EGOKRwjSFVLBF+JrC+VfE1PRSKJGQ2ttGXExmIw7mNiN6zSK7lFIYoqpf4rWJJ4E6Gqu4eQh2JTvKQhN+6MrWsDYNmB110JFbi1ctCp4qD6Cr411FWSLYzjHkYLauzTJpGACVkIPIS54pIyRxPejB9KdR9tIso3sWJST50GGmezcwHRSrC/Ag61o0jA4ADyAFd0SqqStJepGclJ3sRwSh1VgCAwBAYFWFxexU6g+BqSiiqCAVlO30thgV64gOfKGKWT8wKt4/tjhYZHjlMqspsT9nnK38GVCCPGs3tzHNj2eSBH3UUEywl1KNLNMmXMqvYhVUZQTa5Y9KZoUpKSk1ZEoptlfD4iRoce0gAcIB3QQDfDq6kAk21e3E8DV/tO2XBYu3KGQD+QirWIwuaN1WylgBfLcXAAFwCL6ADiKqT4PSSJwzxSoEY5rkM+cOcvEA3XhoOg1plSTafvkN2aVjdQR5URegA9hapKyWC29iYY1SbD79kAXexyoucKLZmR7ZWPMAkXrS7PxO9iikKsmdFbIwsy5gDlYciL2NIzpyjqxNxa3Pm0scsETySXso4DVmJ0VFHN2JCgcyRUmwdjsrGfE2bEuuUgapDGTfcx+F7Zm4sR0CgfMVhlkXK4uLgjUghlN1ZSNQwIBBHC1ZrafaXEwNiMOoacZCiSsuWRJWS4uY1KyKoZT8KsLfNxD3Z0qabvv/BBpvYb7Gnkdp80aJBnvhWVwc8TaglB8HIjwbhpTSvMcR2w2gDlSFUUaAJh5ybDQd5lZeHgKubO7U4zQyITzYNCxt4XRVIPjY+VVVMLUk3PRX8SSiz0KiosJNnjje2XMqta97ZgDa/O16odpJpUgvA6xtmUFimewJtoCbZr2FzfjwNJqN5WAaV8Y2F9fYk+w415djoccCGfaMjKxJyqmQBRqQCri+mlP+ykJixSoZpJA8Mz6sct0khAJBJubObG/XjTEsNljfNf6knCSV2Me0ePZ4mjjimJLxWfcyZQVlVzplzWGXja2vnbLlJA2IRGNy11BU5rKtyD4ZyoubAEkcq9KrjdLmzWGa1r21seV/Qe1Rp11BWsdjOxFg8WkigxsDoNOBHmp1XhzHKnezXJUg8jpSymuzR3PU1fgP1tOhVLYtUUUVuECptL4PUfrSum20R92fAj/AF9aU1h9o/q+ROOwUUUUiSCiiigAooooAKKwW3do40z4pYWJEbBUWIwqBdEcbwyd4tZ+RtSPE9o9qwKnxm5N97Hhn8bDdMGtYEkngBTUcJKSTUl9Ttna9j1coDxA9qDGDoQD6CvLR222sh7+ER+pEMvrwc1otldtJHljjlwslnZUDokoCljYZ1lVcoueIZq5LC1Iq+j8w1NUcDH+AV0MKg+Rf5RU1FL3YZn1OBCv4R7Cu6KK4cCsRtEsMTKykf7wFKkHUGKFSQb6EBXrb1hdtKxXHiPRxKxU9GG7YH00PpTGH+JllLc+43aGUKUs4IY6NobMiWuAeb/Su172+APxqGQ+DJlH1Un1FKQAkUItb7tWA6XlWUj0Cn+WnGCgyrH4Roh8coFj9W96ZaSQync72btuZMbhsNKyFHjsAqZe8qubglibARgEH8YOnCmvayZdyIswEjPFlXixCzIzEKNbBQTfhVbstsiJocLiZA0kzRA53ZmymRe/kU91L3INhe2lOl2XCOEUY48EUfEQW4DmQCetqWnKCmmuX7id1fTY84x+FzwhEe+WUIGQD5hG40BNhnAF+WamcW0Y8PjY3BBzJMqpcJcu0V2XNYMM0RuVvqeHGtZiNhQvMZWW7FFS1gBZT3TcC9wCy8eDMOBpkota2ltBbkOgqcsSmrW9sm6l1sK8Bt6KQHMd0wJDI5AIsSLgg2ZdL3HXW3CmtAopWTXIrCmmzfg9T+lK6abM+D1P6U72f+t5EZbFuiiitwgRYpbo3kfpSWnxFIbVkdpx70WTiFFFFZhIKKKhxWLjiAMrpGCbAswUEnUAXOp0OnhQlcCailWK7RYdFvvQ+jG0f3h7ilzfLfLop1awvpWfj7ZSbpJ5BhoY5ADGryPcqdRmlAyhiOWU+tWxozlsjqV9ilhsUFxW0i1yTiyqgAkk7mPQDyBPpSjbW0ShyyrZ3WCNFvfL9omkMguLjRY0BtzAqTYmPieWdt4JJXxEuI3cAeeyMmQZsiXsAeOmtvKpe0oQnDz5RKpVhFbUNNdXw5BHK4cdO9WjFWkk17Revg3G0WMAjkcC43rKo4XJl3Q16F7m/Q3rrYuL3mKwy8PvMQxH/pIy2/mdT6UvxkCQRYGORwqo653ZwoO7jY3ZjobyZDbqfCpcIYcLi8LM7lYMmJJlN3TPMY2GZx8KkBrE6aAXqtxTi7eP7M7Ubys9DoqOCdXF0ZWFgbqQdGGYHTkQQRUlZosFfCbcahmw2Y3zOPBXIHsK4+wKfiLv/eke3sDY+1d0A6bGxgqDIl2OUDMLk9LVisTLvHl3bWWfESWYWN1SLLdbgggmL1B8aebR7N76STO53TWCxKWjQLbvBlQjeZmLk30s1rcbzJ2eUkCRrxjhGq5Li1rM2YkjwXL0NxpTFOUIa3LINR1ZlZcKUGHaZ0yRx2lkLZVusbJz5EuTx+XxriDtEgijyJNKwRb5YmVb5Re8kmVOPjXe2NglZcFAZMihcRL90qWzI8QWyurAKN81hbTSoptkTXV45ll0FlnQe6vGAFOvHKacjw5JOT93LczesTvZHaTFRQiOOCIqpfIWkZrIzFlUsqhO6Dl0c6AVOvbvEA2aLBk9BimB9gjUgxWy8Y4G8gicg3zCRW+kmlvDL5WqtN2dxMh7yKl+A3qKth0VVYcxy51a6WHert9f7KXB9DUr/tEdT95hoz/cxSk+zotNsD23ik4wToeYyxvb+Rz9RWIh7OTwraORA7AgLYyXGl7kBMqi4ufHxsW0OwnICnEMoRrLu441I0B0LhyONVTo4bl/J1UpHoGzdoRzxiSI5lJYagqQykqylWAIIIIsatUo7KYVY8HEFvY53uTcneSM9yeZ73Gm9Zk0lJpbFYU02b8Hqf0pXTbZ4+7Hr+dOdnL83yIy2LNFFFbhAKSYlbOw8TTukuL/AHj+dZvaS7kfmSiRUUUVjkwooooA4aMFgxALAEBrC4BtcA8QDYe1fVQC9gBfjoK6ooAjigVSSqqpPEhQL+dqWYvYEbyFwSgaxlVCV3mUWXUHunqVsTYC+lN6K6pNapgnYy+w+y+6xRnlCOQrpExZ3dVErbs94WzGIqGbjdedzTn9kRC+VcoJLEA6EsbtpyuSTp1PWr9FSlVlJ3bOptO4owvZvDxxRxohCxligDuCMzM1rgi4BYkDlpa1M4YgqgAsbc2ZmPqzEk1JRUXKUt2cCiiiuAFFFFAGY7Qi+Ow38ME9/wDHJBb/AKDUMWmnS35V1tFi2Pn6JFCg/vMZHb6GOoo2+8kHQIffN/SnYrupeHv9xul8KFhkP2/Qn4UUi+hBSZzcearr/Wru0CUtKLEIrZgb6qcpYg9QE4c71UWEfbS3Ph4d2MW/6zV/aMReGVVALMjKATYEkW1PIVY90SWzPsOskp6FV9Aob83PsKqwT2mkH8TflCP++pcFLeSa9ge6xANwCbobGwuLxHkKpRR5sRIL21kN/FThGH5ChLXUGzY9mmvgsGf+BF77tb0ypB2TxNlkw7fFExK8NYZGLRkeC3Mf+Dxp/SNRWmxJqzsFO4EsqjoBSeBLso6kU8rS7Mh8UvIhIKKKK1SIUmxn7x/OnNKdopZyeoB/Ss/tFXpJ+JKJWooorFJhRRRQAUUUUAFFFFABRRRQAUUUUARzlspyBS3IMSF9SATw8KrZsQPlhP8AjkW3/Ib/AEq7RXUwFbxYiVGUssB7wDKMzMRcK471lU6HLcm2hIpZj8a8GaKebOJA9wlxMqs/dy5WDElMwuouGA+Ea1p64aMEgkAkcDapxnbdAY7ARvZ3l/eSNnfgSNAqrcaEhFUEjQkE86jfEZc8wilMQADzgJuwELa5SwdlBJuyqRzvYE1rZdmxsCLWvfUEg6+NSfZE3W6ygR5MmUaDJly5RblbSreOuhc6tklEyceDAleTMSWtYaWHdVSRz1CD69a7nxAUgWZmPwois7nxCqCbC4ueA5kVok2VEAoAIAtbvHgBYDXlU2EwMcRYxrYtqxuST0FzrYchwFDrIk6ytoYvAQpHNKCJUlk75SW4uoZjeP5SAXN8p0uL2vrK0GSVpNMpUljc3VlABNuYKqL9Ci9dNXtTZseIQLIDocyMpyujDgyMOB+hFwQQbUik2PiY9FaPELw1+6lt42ujn0QVONZS3eoQqrZlLE4PEsIpoYXVwLxurwGRVe1w6OwVkItdLnkdCARpNl4WVVUysAdcyKS6dL5mAbMSA2t7FmGvGrGzMKYoljLZgui9QvJb8wo0HOwF7mrVUVKrloUyd3qW9mpd79B+elNKpbLSyk9T+VXa2sDDLRXjqUvcKKKKbOBXEsQb4heu6K40mrMCqcAniPWuDs5ep+lXaKoeFov/AKnbsoHZo/F9P86+HZv8X0/zphRUHgqH+vq/uF2Lv2afxD2r5+zm6j60yorn4Cj09QzMV/s5uo+v9KP2e/h7/wCVNKKj/j6PidzMVfYH8Pevn2F+n1FNqK5/jqXj78gzMT/Yn/D9RXw4R/wmnNFcfZtPq/fkGYSGBh8p9jXO7PQ+xp7RUH2ZHlIMwjETfhPsa6GGf8J9qdUULs2POQZhOME/T6iuvsD9B702oqxdnUur9+QZmKvsD+HvX0bPfw9/8qaUV3/H0fEMzFo2cebD612Nm9W+n+dX6KmsDQXL1ZzMymNnLzJ+n9KkXBJ0v6mrFFWLDUVtFBdnKKALDQV1RRVyVtEcCiiiugFFFFABRRRQAUUUUAFFFFABRRRQAUUUUAFFFFABRRRQAUUUUAFFFFABRRRQAUUUUAFFFFABRRRQAUUUU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32772" name="AutoShape 4" descr="data:image/jpeg;base64,/9j/4AAQSkZJRgABAQAAAQABAAD/2wCEAAkGBxQSEBAUEBQWFBUXGBcYFBYYFBUXFhgXFRcZGBgYGBYYHCggGholGxcXIjEhJikrLjAuGB8zODMsNygtLysBCgoKDg0OGxAQGzQkICYyNSwyNTQtNC8vNiwsLC8vNCwtLywsLCwsLCwsLSwsLCwsLCwvLCwsLCwsLy8sLCw0LP/AABEIAOEA4QMBIgACEQEDEQH/xAAbAAACAwEBAQAAAAAAAAAAAAAABQMEBgIHAf/EAEYQAAIBAgMFBgMFBQUGBwEAAAECAwARBBIhBRMxQVEGImFxgZEyQqEUI1KxwRUzYpLRJHKC4fAHNGOissJDZHODhKOzFv/EABoBAAIDAQEAAAAAAAAAAAAAAAAEAgMFAQb/xAA0EQACAQIEAwYEBgIDAAAAAAAAAQIDEQQSITETQVEFImGBofAycZHRFCMzscHhFVI0QvH/2gAMAwEAAhEDEQA/APaaKKKACiiigAoor4TQB9orgyr1HuK+b9fxD3Fdszl0SUVHv1/EPcVycUn4hRlfQ5mj1JqK8m7Udp58RiJ0hmeGCJ2iURMY3dozld2kHeAzggBSNBc3vou2btXE4eRZI8RO9uMc08ssbjmpV2OX+8NR48CtLEwjLKymWKpxllPVdu9osPg939pcrnJy2R3Nha7EIDZRcXJ01qxjtrwQxiWaaOOM2yuzqFa/DKSdb+FeRbV2tLipmmnCobBUjRmZURbm2YgZmJZiTYchypdFhrFczM+QZYsxuIo73EcY+VfLw6Cq3i4pv0K3jIpvT5Hteytt4fE5vs00cuX4grAlfNeIphXieycYsGLws7MECSKHcmwEchyOGP4e8DY6XUHlW5i/2iwF7GGcR3sJSEtbkxjDZwp42tm11A5W068ZRu9C2niIyjd6GzoqOGdXVWRgykAggggg8CKkq8vCiiigAooooAKKKKACiiigAooooAKKKKACo8RJlVj0/OpKpbUfugdT+VSgrySIVJZYtlVsc/W3oKXzbfjEgjfEIHJAybxQ1zwFr6E3GnjVPtFtDcwMVNnbup1BPE+gufavPCoIIOoN7+N+N6jicVGjJRSuzNlWa3Y22rt/EyzSlZ5I0V2VFQgaIxXMSQSxJF9TbhpxvSxu18TMixSyHItyZEYxSSaWCvu7WA1JK2B7umhvVjQKABfTqST5knUnxrqsuWKq3dnoyp1ZXZo8L2wyYcIUaTEL3e8GVGA4SNNlI1W1wLte+ltajj7ayqby4dCnzbuRi4HUKygN5XFIar46dkQlELtyA69T4VasfWbSR1VG3ax6zBMrqrocysAykcwwuCPQ1msf22iR2SGOTEZSVZkyLGGGhAd2Gax/CCKh2P2lwkWHhw7PLGEjWPeSROi91QuYvYqnmSBWT2ngX2csUUqh10SJo2S8lhod0WDA9bXHjWlXrzUM1KzLmnyVziWd2xUzLCUilYyENJGSjtq+i8VLa9QWNWKjw0pZQWQofwta49jUlYdSblJt7i05XYUUUVWRPjKCLEXHQ11XyigBvsbtE2HARk3kV79394lzrYHRlvc20OptfQVvIJwyhka4OoINeW1Y7IS/ZsdEkfdixGdXjHwiRVMiuo5GysDbjcdK1cFi3dU5+RdTlfQ9QE7fiPua7GLf8R+lQUVrZV0Lc0lzLQx79QfT+ldjaTcwPrVKio8OPQlxZ9RgNpdV+v8AlXY2ivMEe1LKK5woklXn1G645Dzt5g1Kk6ngw96R0VF0UTWJlzRoKKpbNmuCp5cPKrtUSjldhqElJXCiiiokgrH9vtrGFFCGzOwjVua9xpGI8cqEet+VbCsT2v2ScZEQjBZFcSRMb5QwuLNbXKVZlPS9+VTjGTjLLvYXxD7tjz8KLk8zqTzJ6k8Sa+1KdmYwHKcFKW6o8DIfJjINPMA1RwGKMgYlClmKi5BvlNiRl0tcHzrEqUakNZozJQkldlmiiiqiAUGoMdihFG7sCQo4DiSTYAepqGLABrNPZ2Otjqi+CqdNOvE1JR0uySjpdlPE7Rd2WEIY2kNs5KMuWxLFSDYtYcDwvTDCYCOPVR3rAZmJZyBwGY628OFcYrZiNYqBG4IKuqgEEcPMeB61GJMSNDHE/wDEJGUeqlTb3qxu6tHTqWNpq0dOowqumOjMhjDguL3A8OIvwv4VXOEmk/eyBF/BFce8h19gK6xOBISMQWQxnMi/KdCCreYJ1661FRjs2QUY7Nl6ilzbWyqTJDMpAJbuBhYC5IYG1vavmNxs6cMMb5VbK0i58rFgDlXN+E6XvwoVKT/9JKjN6pDKoMbjEiUNIbC9r2J1PWw0rjB4iWSJZfs0xRuDxrvluNCDkuwIOhBUEVL+z58WrQwwSjOMrSSxPHGgOhY7wAsQOAAOtqsjhqmZJxYKlLNaSKn7cw/OZB4E2Psda0XYzZsk+KjxLIyQRBt0XBUyyOMuZVOuRVLaniWrcSFIIc0p7sSd5245Y11YnrYXrEt27xJO9TDpueIjZ2E7J1uBlVra5del60o4ajh5KUpfItjGMdUeg0VnMd21wsaxlWaZnRXWOJcz5XAKlrkKmh+Yipdg9qo8VIYskkMmUsEkCd5QQCVZGINri4460/xI5st9Qsx9RRRUzgUUUUAFFFFAFjAPaRfHT3pxSGNrMD0Ip9S1dapjmGejQUUUVSMmM7T9uvs+JfDRQGV0VWkYyCNV3gJUDQlmsL8APGsJtXbU2LlY3nw0aBQiLIYyWtdnLxN3xfQa204XNbLtx2QklnbF4YqWKKksTkqG3ZORkYA2azEEEWOnDn57gMS0ihihQEAi7AnXqBwI6GlMRVqwTS0TEMVKafgans/2uZEMeLWR3Q2EyqlnSwKswuO+NVNh8t+dQJ2ZWYvJs/EII2YkxyRsd27d5lHeVlGt8rDnppak9P8A/ZxGb4l5G+97iMgW0YRS5RlOYliczXva1rW5mzD1niHw6iTXqURlmvczfaPZMsLxwjE3lYZ3yRBEjjvYE5izMzEEAAj4WJ4a1Vwsqx5lmLHeiKzorC27zZu7Y3v486fdtYTFj96+kc8caI5+ESRF7xk8ASHBHWzdKRJOSJlt3UkU35ZjJAPy/OqMRHLUcUrJeAxSipOSa0ytrTmV8Zgwwvipbj5Qq5VDHgQtyWboNfKr+DlZkBYZTc8iLgEgNY6i41seF6rwDPPKx/8ADyog6FlDs3mcwHkPGr1KTelmJzelmFFFfarKwr5RRQBV2qt4Jl/EjL/MMv61d2hMGxJtyjVfVJJRS7G4tcwisxYtEDZGKqJJAq5mAst9bXqV8FN9skEETzF1JspUKpEjBizMQFUtc+vDQ0xCnKUbJavb0NCjCX4Wem9h/wBgJSmNxUS/A8SzEchIr7snzYEfyU37dbYfDpCqtulkLB5dO7lAIQMdFZrnXoptY2Im7H9nmwqySTMGnly7wrfIirfLGl+IFzc8ya+ducFNNh1SLMUL/wBoRb5njyt3RbUjPluBxF+V62owlDD5W9bctyrTmYaXDpKvf+8BscxZmJ5i7k3IPnrU5F65Qiwta1tLWtblavjAOCouxI+FMzOQegTve1YF5Sdtxa7bsR4XCpCmVFCKP9XJPE+Jpr2Si3uKTEDSCBZSZPldmQrlQ/OApYkjQWA41zs3YMGDR5cZAJJJGAw8Mh3hQIDdmLEhbki/G3dHE2qHHYgzMWe17WAUFVVbWyoL90etOKMcPJTm7y3t9y12g7t3Zqj2zhsfu5b/ACAqvf8AUMQthr3reFzpV1+02FGS8vxAHRJHtfkxRSFPgbGsHXLXsbWvyvwv41JdpVOaRDieB6pFIGUMpBUgEEG4IOoIPMV1WQ7I7dJMOGKg2QgOrEnuC5LrbQHXW+hIHOjFdrJFnkVUjKI7IQc2c5CRfODZb2v8J0Naf4qmoKbej0LW1ua+ivPv/wCjxWv3gGpYdxCdfkuR8A5aA+NajY3aFMQ2TKyNa+trGw71rHS35VyljKVR2TOKSY5p7E11U9QKRU4wLXjX29jU660Q1hnq0WKKKKWHCDHfu29PzFY3aHZuCUswUo7XJKG12PMqQVJvxNr+NbLHfu2/1zpNV9OEZwtJXEsT8R57s7ZBlhfKTvwFdUOUK6G2ZQbaODdL8jlJ0anHYnaceUQFQkti17ECcL3WcX1DqRldPlI6Wo2zE+FdpURnjLFwUFzG7fGCACcrElr6jvMDYWuhlxAmcWSWPeSM8eIylVTEgXURBgL3VWJPwm5BuWYBOL4Evh238V1GI4enNXi0r7dU+nyPQ8VhkkRklVXRhZlYBlI8Qa832hs6KNcbHGmVFma6KSLIojluG4jVQOPMdBW62BtQzxnOAssZyzIOAbky9UYag+nEGsr2gQq20uFnzN4grh4j6ggHyt46XYxp04yXVEcHFqpKL6My2NwrYLF4mLVhmJClu+YiSYpELHvgKch1vdK6/bEPNivmjj9K9E7WwxSiBJI0kzOSMyq2VEUsxFxwLZF/xVmdnYTAqsyrg4J597JZN0mVAtlXO5UiNe7ewBJuSFN6VrYem6rTdtL/ANFP4biQz9XbQRrtIOoMKSTXJClI2ylgCbB2AW9gefKoJsHMuScOC0nwgM265gwNfg2mjWBuGFtLHdbMwD4lg7NaMDKGQZFy31jw6j4EuNZOJsLcAVv7Z7OqysYEQXUK8JAEUqgWAtwVwAAG6AA8AVI4N5XKHru/sSVKjT7j3fPe338Tzh9tog++WSIjiGjYgf4lBBHjUkO1VcKY453zfDlgkIa/DKbWNPNiYWHDMHXCRyorWa8SfbIGB1BJ/eAeYa2oL3FS4DEFMO8qhgI8RNKoKMGMQxLyEBGAIJjJAFudUujRSTvzs+ViUez02077XXRnGH2LJFhQ04yS4nEwll0JjSJWMSk8CwZcx8Wtypv2a/36UWy5MNGLDh3pZLWPTu1f7VSAjBgG+adSD1Aila/sKpdj4ycRiZCbl4MKfIlsSSB0ABWnsqjiYxWyX3LI/wDEl8/saysT2p240u9igLCFDkmkQ2eWQkKMNC3IliFZ+V7DW5DXtRtJrrhcO2WWQXkccYYeBf8Avse6vjc/LWZhMgzLhsNvcLAVjG7PfWZCHzKL95VOUErdg19DY1PE1pX4cN+fy+5HDUY24k9uXzG67MGGw24GUzyqN64AtElstowfhVVuqDrdjfvXadm93DhA7FYkdi4uQqhWssep6oqUn2fhMRiiRNG0UR1kdgUkcc0VCSwuNCxtYcLnUPO0mxziI0EZVWjbMoNwp7pWxIBy6HjY+WtFLiazy7KyRHESio5U7vdv+Ch2ugjmbDhZokmF92rsQrrLYWzC+W7ItjY3sQAb6ZTHwPBKY5winKGUhyQwJINsyrwtr51FLgjG8sckeQg2YX0Ya6rb5Tcm9hx61p+x00kksqykvGqgqHvJ3ieIZvhsAdOd78jScnDE1HBxtL7fQRdpO1tTJLj4ibCRCemdf60fark5RnUcWU3110A5252PMaGpMfnjlkSZSHO8aQnmBIj5weaHKLHkNNLWEikWFuHK3C1I1IKDtY5UpqCT6lKefuuISczFSUGYK5HDerwt4mpoXy2VgFJ4WACk2vYWJ1sOB6GrFVsalwDxC94gGx05g9Rrpzrma9kyGa+hYrg41Y2F5AjDUd8KelxrfrUCgFl77kgi4BAzAsqhRYWubkDTjbjwrT45/sEzx4e5d4wd7IQ1gWIAVFCgWIvrxt0FW06F1nbskTdLLu/bV/5NP2fneTDRNLfMb8RYkBiFYjxWx9a0uy27hHQ/nXluxNtYrerEjb4F1LB1Z2VCQHJkzd1QLkX5+YFen7K4P5j9a2IVY1KV1fzGcO++rF+iiiqx8gxv7t/L9aTU32gpMZt4E+VKKZo/CJYn4gqptXZ6YiJ4pb2a2oNmVgbq6nkykAg9RVuirtyhOxg8OZocTZsoxMa2JN1ixMBOjaXsQ3KxKMSOD63MRDvM5exZw4a3w98Aac9AAKu9r0s+Be2omaO/PLJDISPIsiH/AAioawcYnTlw0+7ujcwjVSPEa72xUSdi0bYjKJBGsaqpZgALZmzZR8T24gDRRqeNrAYH7S0ofSGNgjLzlbKrsCeUdnAI4khhoONCWQZpddc0a/4VIZj6Xk/lNaPstGRhYmPGTNKf/dYuB6Kyj0q3CQ41VznqV4ufBpKENBqqgAACwGgA0AA6CvtFFbJjCja+xd429hISa1jcdyQDgsgGunJhqL8xcFHDjVaJXbuA8QxGhFwynyIPsa2dYUJu8TLFawTESEeWIjM4I8Mzuvoay+0aMbKaWvM1Oz6zu4N/I7SOS+GQhTFBnMb5jmIZQsalbfKpYXvqLc71bgeSHWDITbLlckKVvde8oJGXW2h0J8xVhkyROBxVmRRyuW+7HlZk9K+RYgrawvGGCZiTmJJC57WsRnNuPU8Kz+NUzqd9UP8ABp5XC2jKcMM0kzQRPfES/eYvEAd2JDoAoPO3djTkAWPO+62bgI8PEkUK5UQWA59SSebEkknmSaTdhIv7K0p+KaaZ2PMgSMiegRVArRVuYalkjme71Zi4mrnllWy0QUUUUwLFHbOBE0LLYE6Fb24qQbAnhe1r+NZnCbS3M5aMMAxAmi3bqpcAligIsr2GYDnZhr3Su0qHGYZZUZHFwfGxBBuCDyIIBB8KpqUnJ5ouzLqdRRVpK6M/2tcMkMim67uUhhw1CMp8tB70g21sfdzMsMqKuY2Doxykq0mQFDc6ZQAFJ7wGttb5AXPFIS2VnQj5RmJuwHBSw7xHW9uV7Gz03kyxsSQczOb2ZlXMpuRbiwThbQ2rMqVFVqOGXW69Nx54aPCTk7pJv67CLA9nMRIjS37w00uVIF7hU+Y3sb8RqAWNwK52XM7KglgCvfX7wSKMyJ3kIIHxjgSNDZudepKoAAAAA0AGgAHAAchWd7RwhCrKABJmVuNi+hB46EgPcjoDV1bCQpwzJXt70FKUadSai1bp/fv+qnZvZkUc0l1UiAOFdgCVtI6lsx4HKpJP8RqvtHEpiZzp3suSFACHYnUM546A3A4DNrazCpWiLKFVjeR1DHTvZ5ASzC1ja5a3A2sdCRWswuGWNFRBYD1JJNySeZJuSepqVD8+Florv97+iLsRGNKXeV3ZeiINm7NjgWyKASAGbmxA5k62uTp4092TwfzH60upjsng/mP1pyokoWQtQ+NF+iiilR8KQMdTansg7pt0P5UhpihzFMTyCiiirxUz/bL93hT/AOZi+ocfrVarPbb/AHeI9MThz7yBf+6lWDlkdjmCqqtIosSS2Vyq3FtBYX4m5I4WtWL2kvzE/A2uzn+W/mJsTeRmRfnyIDfW+KnkUkeUUjH0FemqoAAHAaDyHCvPME6vjcBkXKhmIA67qDEuD5aqfavRKcwEbQb8RTHyvNLwCvl64bU2vYAXJ6Co0MZUt3rA2uSdT4CnbiSiT3rI9qk3eLhk5SxlT4vhm3yjzKGUelae8eQsA1hxF9R6XrP9tu7BhpQbhMRAynmA77lh/LIapxEc9KSL8O8lWLM/hsRaK4ue7h5OpLZsh/8AyWgzMBFGAQmSIKe7ZtYxm/ECGZRyGp48rWyMERBIVdVvHlB+ZCWN/D4sxH97wrjDIXynuoq95mL3zFOCxjU5FZr62sbC2pthWRt3NH2Ea+zcGesYP8xJ/WnoNZ3scCuzcAtxYwpZrm3C/SneIkCPbMtyQFS/eJtyHOvQKcUkrnn5RbbLFclxXGtyLqSOK31qEyXiJ/j/AEo4sOq+pzJLoWQ166qG7ZgNCSBbyr6r87hhextyNc49P/ZfUOHLoYjacX9txIDfFKndvxskLMbeVtfE+rPsbCc+IZuIyp5E3ZtfLd/Wq20rrjMQQNC6Anpniwq+/H2NX+xgAWUAWH3TW/vRgfmhrMpTgsQ5Nq2upqVU/wAMkvA0dJ+1kWbCv1BQjzLhNPRz704pT2plC4Zib/HFw46So2noDT9TEUZQaUk9OqM+lTmpx05iTASXkwqi5uykG1gQqk8OIPh4VsaxWxEvPhTc6ta3/wAV2PlretrS+AlGNNpvn9hnHpuovl9wpnste6T1P5Usp5BHlUDoKaqzTjZC+Hi81ySiiilx0+M1gSeVIna5J6m9NdoNaM+NhSmsvHYidOolB2sdyqS1PlFfaK5DtetFWkkyl4WD2EXbRb4NvCTDn2njNIIMSwlKgDKZihJ4kmIyd3yyj3PStF2yH9hnP4QjnySRWP0FJcagDREaWlufEsjp/wBwoniniO9JW5DuEp5ItJlLBtaXZR/DO8Z89xPGfqK9AtXmn2zLLEuUjd4xWzXFjvMQqtYdB9oGvnXplRni61BKMHZMrr0oTndkNhdwdA4tfof9GvkeDfd5Ta4a6m+h/wBa1Ky341H9nFU/5Cu95fwVqjBcj4MK4jfQZmsLX0A8TWc/2gLl2aycSJICSPxHER2H1rSfZxWe7eqBhI1HzYnCr/8Aeh/SiGJqSmk5PfqSUIrZCzCwFHxAvcMoYDpZ+HHqzdOI6VFiMMoWQoozKkjNYanNbX/lPua+4u5kxFtMsAsf4nMhPsEX3qljICiYki+T7MSnHutZyy36fCQOWvK1r4seaNX2fw5TZuz0YWYQxEjp3B/WqePw26xbyYmF5BI91mRGkAUW3aWUFoioHIWupa9zT/ZMIGHgH/DjH/IKs7oUrHEZJtpCaFuyMRmkBOo7zLJyddef4hzHr1Any/ct4yE/Sl20uz5BaTCnKxOZomYiJ245gRrFJ/GvPUg0bN2/GTusQdzMLApJZWPoNOXxLdTxB4heztJZqfmun9AOHjzSIDwyD1tyqCVykLsIW+JbIli51t87AfUcDVsxChYgKozoDK4xZZJHfdMgZo27w1ATINcpIz3UnS4sF11062EjYaSYtHK0bhQpVGexS51A11MjDh8niK1lFS4145baFjndWscQyZlDWIuL2IIIv1B4GqOK2QJD95JIwvmVCVyqdRoAoJsCRqTxpjRVSk1sQTsKTsCO+a7Br3urZTfrddb8r8ePWmUEWVQt2a3NmLMfNjqaj2hixDE0jBmC20UXY5mCgAc9SKQw9uMOWyumIjPPNh5CBpfUoCOFWKNSorrU623uaanODP3a36UlVrgEcCLj1p7ELKtug/KnezV35PwISO6KKK2CBU2l8HqP1pXTTaXweo/WldYfaH63kTjsFQY7EGOKRwjSFVLBF+JrC+VfE1PRSKJGQ2ttGXExmIw7mNiN6zSK7lFIYoqpf4rWJJ4E6Gqu4eQh2JTvKQhN+6MrWsDYNmB110JFbi1ctCp4qD6Cr411FWSLYzjHkYLauzTJpGACVkIPIS54pIyRxPejB9KdR9tIso3sWJST50GGmezcwHRSrC/Ag61o0jA4ADyAFd0SqqStJepGclJ3sRwSh1VgCAwBAYFWFxexU6g+BqSiiqCAVlO30thgV64gOfKGKWT8wKt4/tjhYZHjlMqspsT9nnK38GVCCPGs3tzHNj2eSBH3UUEywl1KNLNMmXMqvYhVUZQTa5Y9KZoUpKSk1ZEoptlfD4iRoce0gAcIB3QQDfDq6kAk21e3E8DV/tO2XBYu3KGQD+QirWIwuaN1WylgBfLcXAAFwCL6ADiKqT4PSSJwzxSoEY5rkM+cOcvEA3XhoOg1plSTafvkN2aVjdQR5URegA9hapKyWC29iYY1SbD79kAXexyoucKLZmR7ZWPMAkXrS7PxO9iikKsmdFbIwsy5gDlYciL2NIzpyjqxNxa3Pm0scsETySXso4DVmJ0VFHN2JCgcyRUmwdjsrGfE2bEuuUgapDGTfcx+F7Zm4sR0CgfMVhlkXK4uLgjUghlN1ZSNQwIBBHC1ZrafaXEwNiMOoacZCiSsuWRJWS4uY1KyKoZT8KsLfNxD3Z0qabvv/BBpvYb7Gnkdp80aJBnvhWVwc8TaglB8HIjwbhpTSvMcR2w2gDlSFUUaAJh5ybDQd5lZeHgKubO7U4zQyITzYNCxt4XRVIPjY+VVVMLUk3PRX8SSiz0KiosJNnjje2XMqta97ZgDa/O16odpJpUgvA6xtmUFimewJtoCbZr2FzfjwNJqN5WAaV8Y2F9fYk+w415djoccCGfaMjKxJyqmQBRqQCri+mlP+ykJixSoZpJA8Mz6sct0khAJBJubObG/XjTEsNljfNf6knCSV2Me0ePZ4mjjimJLxWfcyZQVlVzplzWGXja2vnbLlJA2IRGNy11BU5rKtyD4ZyoubAEkcq9KrjdLmzWGa1r21seV/Qe1Rp11BWsdjOxFg8WkigxsDoNOBHmp1XhzHKnezXJUg8jpSymuzR3PU1fgP1tOhVLYtUUUVuECptL4PUfrSum20R92fAj/AF9aU1h9o/q+ROOwUUUUiSCiiigAooooAKKwW3do40z4pYWJEbBUWIwqBdEcbwyd4tZ+RtSPE9o9qwKnxm5N97Hhn8bDdMGtYEkngBTUcJKSTUl9Ttna9j1coDxA9qDGDoQD6CvLR222sh7+ER+pEMvrwc1otldtJHljjlwslnZUDokoCljYZ1lVcoueIZq5LC1Iq+j8w1NUcDH+AV0MKg+Rf5RU1FL3YZn1OBCv4R7Cu6KK4cCsRtEsMTKykf7wFKkHUGKFSQb6EBXrb1hdtKxXHiPRxKxU9GG7YH00PpTGH+JllLc+43aGUKUs4IY6NobMiWuAeb/Su172+APxqGQ+DJlH1Un1FKQAkUItb7tWA6XlWUj0Cn+WnGCgyrH4Roh8coFj9W96ZaSQync72btuZMbhsNKyFHjsAqZe8qubglibARgEH8YOnCmvayZdyIswEjPFlXixCzIzEKNbBQTfhVbstsiJocLiZA0kzRA53ZmymRe/kU91L3INhe2lOl2XCOEUY48EUfEQW4DmQCetqWnKCmmuX7id1fTY84x+FzwhEe+WUIGQD5hG40BNhnAF+WamcW0Y8PjY3BBzJMqpcJcu0V2XNYMM0RuVvqeHGtZiNhQvMZWW7FFS1gBZT3TcC9wCy8eDMOBpkota2ltBbkOgqcsSmrW9sm6l1sK8Bt6KQHMd0wJDI5AIsSLgg2ZdL3HXW3CmtAopWTXIrCmmzfg9T+lK6abM+D1P6U72f+t5EZbFuiiitwgRYpbo3kfpSWnxFIbVkdpx70WTiFFFFZhIKKKhxWLjiAMrpGCbAswUEnUAXOp0OnhQlcCailWK7RYdFvvQ+jG0f3h7ilzfLfLop1awvpWfj7ZSbpJ5BhoY5ADGryPcqdRmlAyhiOWU+tWxozlsjqV9ilhsUFxW0i1yTiyqgAkk7mPQDyBPpSjbW0ShyyrZ3WCNFvfL9omkMguLjRY0BtzAqTYmPieWdt4JJXxEuI3cAeeyMmQZsiXsAeOmtvKpe0oQnDz5RKpVhFbUNNdXw5BHK4cdO9WjFWkk17Revg3G0WMAjkcC43rKo4XJl3Q16F7m/Q3rrYuL3mKwy8PvMQxH/pIy2/mdT6UvxkCQRYGORwqo653ZwoO7jY3ZjobyZDbqfCpcIYcLi8LM7lYMmJJlN3TPMY2GZx8KkBrE6aAXqtxTi7eP7M7Ubys9DoqOCdXF0ZWFgbqQdGGYHTkQQRUlZosFfCbcahmw2Y3zOPBXIHsK4+wKfiLv/eke3sDY+1d0A6bGxgqDIl2OUDMLk9LVisTLvHl3bWWfESWYWN1SLLdbgggmL1B8aebR7N76STO53TWCxKWjQLbvBlQjeZmLk30s1rcbzJ2eUkCRrxjhGq5Li1rM2YkjwXL0NxpTFOUIa3LINR1ZlZcKUGHaZ0yRx2lkLZVusbJz5EuTx+XxriDtEgijyJNKwRb5YmVb5Re8kmVOPjXe2NglZcFAZMihcRL90qWzI8QWyurAKN81hbTSoptkTXV45ll0FlnQe6vGAFOvHKacjw5JOT93LczesTvZHaTFRQiOOCIqpfIWkZrIzFlUsqhO6Dl0c6AVOvbvEA2aLBk9BimB9gjUgxWy8Y4G8gicg3zCRW+kmlvDL5WqtN2dxMh7yKl+A3qKth0VVYcxy51a6WHert9f7KXB9DUr/tEdT95hoz/cxSk+zotNsD23ik4wToeYyxvb+Rz9RWIh7OTwraORA7AgLYyXGl7kBMqi4ufHxsW0OwnICnEMoRrLu441I0B0LhyONVTo4bl/J1UpHoGzdoRzxiSI5lJYagqQykqylWAIIIIsatUo7KYVY8HEFvY53uTcneSM9yeZ73Gm9Zk0lJpbFYU02b8Hqf0pXTbZ4+7Hr+dOdnL83yIy2LNFFFbhAKSYlbOw8TTukuL/AHj+dZvaS7kfmSiRUUUVjkwooooA4aMFgxALAEBrC4BtcA8QDYe1fVQC9gBfjoK6ooAjigVSSqqpPEhQL+dqWYvYEbyFwSgaxlVCV3mUWXUHunqVsTYC+lN6K6pNapgnYy+w+y+6xRnlCOQrpExZ3dVErbs94WzGIqGbjdedzTn9kRC+VcoJLEA6EsbtpyuSTp1PWr9FSlVlJ3bOptO4owvZvDxxRxohCxligDuCMzM1rgi4BYkDlpa1M4YgqgAsbc2ZmPqzEk1JRUXKUt2cCiiiuAFFFFAGY7Qi+Ow38ME9/wDHJBb/AKDUMWmnS35V1tFi2Pn6JFCg/vMZHb6GOoo2+8kHQIffN/SnYrupeHv9xul8KFhkP2/Qn4UUi+hBSZzcearr/Wru0CUtKLEIrZgb6qcpYg9QE4c71UWEfbS3Ph4d2MW/6zV/aMReGVVALMjKATYEkW1PIVY90SWzPsOskp6FV9Aob83PsKqwT2mkH8TflCP++pcFLeSa9ge6xANwCbobGwuLxHkKpRR5sRIL21kN/FThGH5ChLXUGzY9mmvgsGf+BF77tb0ypB2TxNlkw7fFExK8NYZGLRkeC3Mf+Dxp/SNRWmxJqzsFO4EsqjoBSeBLso6kU8rS7Mh8UvIhIKKKK1SIUmxn7x/OnNKdopZyeoB/Ss/tFXpJ+JKJWooorFJhRRRQAUUUUAFFFFABRRRQAUUUUARzlspyBS3IMSF9SATw8KrZsQPlhP8AjkW3/Ib/AEq7RXUwFbxYiVGUssB7wDKMzMRcK471lU6HLcm2hIpZj8a8GaKebOJA9wlxMqs/dy5WDElMwuouGA+Ea1p64aMEgkAkcDapxnbdAY7ARvZ3l/eSNnfgSNAqrcaEhFUEjQkE86jfEZc8wilMQADzgJuwELa5SwdlBJuyqRzvYE1rZdmxsCLWvfUEg6+NSfZE3W6ygR5MmUaDJly5RblbSreOuhc6tklEyceDAleTMSWtYaWHdVSRz1CD69a7nxAUgWZmPwois7nxCqCbC4ueA5kVok2VEAoAIAtbvHgBYDXlU2EwMcRYxrYtqxuST0FzrYchwFDrIk6ytoYvAQpHNKCJUlk75SW4uoZjeP5SAXN8p0uL2vrK0GSVpNMpUljc3VlABNuYKqL9Ci9dNXtTZseIQLIDocyMpyujDgyMOB+hFwQQbUik2PiY9FaPELw1+6lt42ujn0QVONZS3eoQqrZlLE4PEsIpoYXVwLxurwGRVe1w6OwVkItdLnkdCARpNl4WVVUysAdcyKS6dL5mAbMSA2t7FmGvGrGzMKYoljLZgui9QvJb8wo0HOwF7mrVUVKrloUyd3qW9mpd79B+elNKpbLSyk9T+VXa2sDDLRXjqUvcKKKKbOBXEsQb4heu6K40mrMCqcAniPWuDs5ep+lXaKoeFov/AKnbsoHZo/F9P86+HZv8X0/zphRUHgqH+vq/uF2Lv2afxD2r5+zm6j60yorn4Cj09QzMV/s5uo+v9KP2e/h7/wCVNKKj/j6PidzMVfYH8Pevn2F+n1FNqK5/jqXj78gzMT/Yn/D9RXw4R/wmnNFcfZtPq/fkGYSGBh8p9jXO7PQ+xp7RUH2ZHlIMwjETfhPsa6GGf8J9qdUULs2POQZhOME/T6iuvsD9B702oqxdnUur9+QZmKvsD+HvX0bPfw9/8qaUV3/H0fEMzFo2cebD612Nm9W+n+dX6KmsDQXL1ZzMymNnLzJ+n9KkXBJ0v6mrFFWLDUVtFBdnKKALDQV1RRVyVtEcCiiiugFFFFABRRRQAUUUUAFFFFABRRRQAUUUUAFFFFABRRRQAUUUUAFFFFABRRRQAUUUUAFFFFABRRRQAUUUU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32774" name="AutoShape 6" descr="data:image/jpeg;base64,/9j/4AAQSkZJRgABAQAAAQABAAD/2wCEAAkGBxQSEBAUEBQWFBUXGBcYFBYYFBUXFhgXFRcZGBgYGBYYHCggGholGxcXIjEhJikrLjAuGB8zODMsNygtLysBCgoKDg0OGxAQGzQkICYyNSwyNTQtNC8vNiwsLC8vNCwtLywsLCwsLCwsLSwsLCwsLCwvLCwsLCwsLy8sLCw0LP/AABEIAOEA4QMBIgACEQEDEQH/xAAbAAACAwEBAQAAAAAAAAAAAAAABQMEBgIHAf/EAEYQAAIBAgMFBgMFBQUGBwEAAAECAwARBBIhBRMxQVEGImFxgZEyQqEUI1KxwRUzYpLRJHKC4fAHNGOissJDZHODhKOzFv/EABoBAAIDAQEAAAAAAAAAAAAAAAAEAgMFAQb/xAA0EQACAQIEAwYEBgIDAAAAAAAAAQIDEQQSITETQVEFImGBofAycZHRFCMzscHhFVI0QvH/2gAMAwEAAhEDEQA/APaaKKKACiiigAoor4TQB9orgyr1HuK+b9fxD3Fdszl0SUVHv1/EPcVycUn4hRlfQ5mj1JqK8m7Udp58RiJ0hmeGCJ2iURMY3dozld2kHeAzggBSNBc3vou2btXE4eRZI8RO9uMc08ssbjmpV2OX+8NR48CtLEwjLKymWKpxllPVdu9osPg939pcrnJy2R3Nha7EIDZRcXJ01qxjtrwQxiWaaOOM2yuzqFa/DKSdb+FeRbV2tLipmmnCobBUjRmZURbm2YgZmJZiTYchypdFhrFczM+QZYsxuIo73EcY+VfLw6Cq3i4pv0K3jIpvT5Hteytt4fE5vs00cuX4grAlfNeIphXieycYsGLws7MECSKHcmwEchyOGP4e8DY6XUHlW5i/2iwF7GGcR3sJSEtbkxjDZwp42tm11A5W068ZRu9C2niIyjd6GzoqOGdXVWRgykAggggg8CKkq8vCiiigAooooAKKKKACiiigAooooAKKKKACo8RJlVj0/OpKpbUfugdT+VSgrySIVJZYtlVsc/W3oKXzbfjEgjfEIHJAybxQ1zwFr6E3GnjVPtFtDcwMVNnbup1BPE+gufavPCoIIOoN7+N+N6jicVGjJRSuzNlWa3Y22rt/EyzSlZ5I0V2VFQgaIxXMSQSxJF9TbhpxvSxu18TMixSyHItyZEYxSSaWCvu7WA1JK2B7umhvVjQKABfTqST5knUnxrqsuWKq3dnoyp1ZXZo8L2wyYcIUaTEL3e8GVGA4SNNlI1W1wLte+ltajj7ayqby4dCnzbuRi4HUKygN5XFIar46dkQlELtyA69T4VasfWbSR1VG3ax6zBMrqrocysAykcwwuCPQ1msf22iR2SGOTEZSVZkyLGGGhAd2Gax/CCKh2P2lwkWHhw7PLGEjWPeSROi91QuYvYqnmSBWT2ngX2csUUqh10SJo2S8lhod0WDA9bXHjWlXrzUM1KzLmnyVziWd2xUzLCUilYyENJGSjtq+i8VLa9QWNWKjw0pZQWQofwta49jUlYdSblJt7i05XYUUUVWRPjKCLEXHQ11XyigBvsbtE2HARk3kV79394lzrYHRlvc20OptfQVvIJwyhka4OoINeW1Y7IS/ZsdEkfdixGdXjHwiRVMiuo5GysDbjcdK1cFi3dU5+RdTlfQ9QE7fiPua7GLf8R+lQUVrZV0Lc0lzLQx79QfT+ldjaTcwPrVKio8OPQlxZ9RgNpdV+v8AlXY2ivMEe1LKK5woklXn1G645Dzt5g1Kk6ngw96R0VF0UTWJlzRoKKpbNmuCp5cPKrtUSjldhqElJXCiiiokgrH9vtrGFFCGzOwjVua9xpGI8cqEet+VbCsT2v2ScZEQjBZFcSRMb5QwuLNbXKVZlPS9+VTjGTjLLvYXxD7tjz8KLk8zqTzJ6k8Sa+1KdmYwHKcFKW6o8DIfJjINPMA1RwGKMgYlClmKi5BvlNiRl0tcHzrEqUakNZozJQkldlmiiiqiAUGoMdihFG7sCQo4DiSTYAepqGLABrNPZ2Otjqi+CqdNOvE1JR0uySjpdlPE7Rd2WEIY2kNs5KMuWxLFSDYtYcDwvTDCYCOPVR3rAZmJZyBwGY628OFcYrZiNYqBG4IKuqgEEcPMeB61GJMSNDHE/wDEJGUeqlTb3qxu6tHTqWNpq0dOowqumOjMhjDguL3A8OIvwv4VXOEmk/eyBF/BFce8h19gK6xOBISMQWQxnMi/KdCCreYJ1661FRjs2QUY7Nl6ilzbWyqTJDMpAJbuBhYC5IYG1vavmNxs6cMMb5VbK0i58rFgDlXN+E6XvwoVKT/9JKjN6pDKoMbjEiUNIbC9r2J1PWw0rjB4iWSJZfs0xRuDxrvluNCDkuwIOhBUEVL+z58WrQwwSjOMrSSxPHGgOhY7wAsQOAAOtqsjhqmZJxYKlLNaSKn7cw/OZB4E2Psda0XYzZsk+KjxLIyQRBt0XBUyyOMuZVOuRVLaniWrcSFIIc0p7sSd5245Y11YnrYXrEt27xJO9TDpueIjZ2E7J1uBlVra5del60o4ajh5KUpfItjGMdUeg0VnMd21wsaxlWaZnRXWOJcz5XAKlrkKmh+Yipdg9qo8VIYskkMmUsEkCd5QQCVZGINri4460/xI5st9Qsx9RRRUzgUUUUAFFFFAFjAPaRfHT3pxSGNrMD0Ip9S1dapjmGejQUUUVSMmM7T9uvs+JfDRQGV0VWkYyCNV3gJUDQlmsL8APGsJtXbU2LlY3nw0aBQiLIYyWtdnLxN3xfQa204XNbLtx2QklnbF4YqWKKksTkqG3ZORkYA2azEEEWOnDn57gMS0ihihQEAi7AnXqBwI6GlMRVqwTS0TEMVKafgans/2uZEMeLWR3Q2EyqlnSwKswuO+NVNh8t+dQJ2ZWYvJs/EII2YkxyRsd27d5lHeVlGt8rDnppak9P8A/ZxGb4l5G+97iMgW0YRS5RlOYliczXva1rW5mzD1niHw6iTXqURlmvczfaPZMsLxwjE3lYZ3yRBEjjvYE5izMzEEAAj4WJ4a1Vwsqx5lmLHeiKzorC27zZu7Y3v486fdtYTFj96+kc8caI5+ESRF7xk8ASHBHWzdKRJOSJlt3UkU35ZjJAPy/OqMRHLUcUrJeAxSipOSa0ytrTmV8Zgwwvipbj5Qq5VDHgQtyWboNfKr+DlZkBYZTc8iLgEgNY6i41seF6rwDPPKx/8ADyog6FlDs3mcwHkPGr1KTelmJzelmFFFfarKwr5RRQBV2qt4Jl/EjL/MMv61d2hMGxJtyjVfVJJRS7G4tcwisxYtEDZGKqJJAq5mAst9bXqV8FN9skEETzF1JspUKpEjBizMQFUtc+vDQ0xCnKUbJavb0NCjCX4Wem9h/wBgJSmNxUS/A8SzEchIr7snzYEfyU37dbYfDpCqtulkLB5dO7lAIQMdFZrnXoptY2Im7H9nmwqySTMGnly7wrfIirfLGl+IFzc8ya+ducFNNh1SLMUL/wBoRb5njyt3RbUjPluBxF+V62owlDD5W9bctyrTmYaXDpKvf+8BscxZmJ5i7k3IPnrU5F65Qiwta1tLWtblavjAOCouxI+FMzOQegTve1YF5Sdtxa7bsR4XCpCmVFCKP9XJPE+Jpr2Si3uKTEDSCBZSZPldmQrlQ/OApYkjQWA41zs3YMGDR5cZAJJJGAw8Mh3hQIDdmLEhbki/G3dHE2qHHYgzMWe17WAUFVVbWyoL90etOKMcPJTm7y3t9y12g7t3Zqj2zhsfu5b/ACAqvf8AUMQthr3reFzpV1+02FGS8vxAHRJHtfkxRSFPgbGsHXLXsbWvyvwv41JdpVOaRDieB6pFIGUMpBUgEEG4IOoIPMV1WQ7I7dJMOGKg2QgOrEnuC5LrbQHXW+hIHOjFdrJFnkVUjKI7IQc2c5CRfODZb2v8J0Naf4qmoKbej0LW1ua+ivPv/wCjxWv3gGpYdxCdfkuR8A5aA+NajY3aFMQ2TKyNa+trGw71rHS35VyljKVR2TOKSY5p7E11U9QKRU4wLXjX29jU660Q1hnq0WKKKKWHCDHfu29PzFY3aHZuCUswUo7XJKG12PMqQVJvxNr+NbLHfu2/1zpNV9OEZwtJXEsT8R57s7ZBlhfKTvwFdUOUK6G2ZQbaODdL8jlJ0anHYnaceUQFQkti17ECcL3WcX1DqRldPlI6Wo2zE+FdpURnjLFwUFzG7fGCACcrElr6jvMDYWuhlxAmcWSWPeSM8eIylVTEgXURBgL3VWJPwm5BuWYBOL4Evh238V1GI4enNXi0r7dU+nyPQ8VhkkRklVXRhZlYBlI8Qa832hs6KNcbHGmVFma6KSLIojluG4jVQOPMdBW62BtQzxnOAssZyzIOAbky9UYag+nEGsr2gQq20uFnzN4grh4j6ggHyt46XYxp04yXVEcHFqpKL6My2NwrYLF4mLVhmJClu+YiSYpELHvgKch1vdK6/bEPNivmjj9K9E7WwxSiBJI0kzOSMyq2VEUsxFxwLZF/xVmdnYTAqsyrg4J597JZN0mVAtlXO5UiNe7ewBJuSFN6VrYem6rTdtL/ANFP4biQz9XbQRrtIOoMKSTXJClI2ylgCbB2AW9gefKoJsHMuScOC0nwgM265gwNfg2mjWBuGFtLHdbMwD4lg7NaMDKGQZFy31jw6j4EuNZOJsLcAVv7Z7OqysYEQXUK8JAEUqgWAtwVwAAG6AA8AVI4N5XKHru/sSVKjT7j3fPe338Tzh9tog++WSIjiGjYgf4lBBHjUkO1VcKY453zfDlgkIa/DKbWNPNiYWHDMHXCRyorWa8SfbIGB1BJ/eAeYa2oL3FS4DEFMO8qhgI8RNKoKMGMQxLyEBGAIJjJAFudUujRSTvzs+ViUez02077XXRnGH2LJFhQ04yS4nEwll0JjSJWMSk8CwZcx8Wtypv2a/36UWy5MNGLDh3pZLWPTu1f7VSAjBgG+adSD1Aila/sKpdj4ycRiZCbl4MKfIlsSSB0ABWnsqjiYxWyX3LI/wDEl8/saysT2p240u9igLCFDkmkQ2eWQkKMNC3IliFZ+V7DW5DXtRtJrrhcO2WWQXkccYYeBf8Avse6vjc/LWZhMgzLhsNvcLAVjG7PfWZCHzKL95VOUErdg19DY1PE1pX4cN+fy+5HDUY24k9uXzG67MGGw24GUzyqN64AtElstowfhVVuqDrdjfvXadm93DhA7FYkdi4uQqhWssep6oqUn2fhMRiiRNG0UR1kdgUkcc0VCSwuNCxtYcLnUPO0mxziI0EZVWjbMoNwp7pWxIBy6HjY+WtFLiazy7KyRHESio5U7vdv+Ch2ugjmbDhZokmF92rsQrrLYWzC+W7ItjY3sQAb6ZTHwPBKY5winKGUhyQwJINsyrwtr51FLgjG8sckeQg2YX0Ya6rb5Tcm9hx61p+x00kksqykvGqgqHvJ3ieIZvhsAdOd78jScnDE1HBxtL7fQRdpO1tTJLj4ibCRCemdf60fark5RnUcWU3110A5252PMaGpMfnjlkSZSHO8aQnmBIj5weaHKLHkNNLWEikWFuHK3C1I1IKDtY5UpqCT6lKefuuISczFSUGYK5HDerwt4mpoXy2VgFJ4WACk2vYWJ1sOB6GrFVsalwDxC94gGx05g9Rrpzrma9kyGa+hYrg41Y2F5AjDUd8KelxrfrUCgFl77kgi4BAzAsqhRYWubkDTjbjwrT45/sEzx4e5d4wd7IQ1gWIAVFCgWIvrxt0FW06F1nbskTdLLu/bV/5NP2fneTDRNLfMb8RYkBiFYjxWx9a0uy27hHQ/nXluxNtYrerEjb4F1LB1Z2VCQHJkzd1QLkX5+YFen7K4P5j9a2IVY1KV1fzGcO++rF+iiiqx8gxv7t/L9aTU32gpMZt4E+VKKZo/CJYn4gqptXZ6YiJ4pb2a2oNmVgbq6nkykAg9RVuirtyhOxg8OZocTZsoxMa2JN1ixMBOjaXsQ3KxKMSOD63MRDvM5exZw4a3w98Aac9AAKu9r0s+Be2omaO/PLJDISPIsiH/AAioawcYnTlw0+7ujcwjVSPEa72xUSdi0bYjKJBGsaqpZgALZmzZR8T24gDRRqeNrAYH7S0ofSGNgjLzlbKrsCeUdnAI4khhoONCWQZpddc0a/4VIZj6Xk/lNaPstGRhYmPGTNKf/dYuB6Kyj0q3CQ41VznqV4ufBpKENBqqgAACwGgA0AA6CvtFFbJjCja+xd429hISa1jcdyQDgsgGunJhqL8xcFHDjVaJXbuA8QxGhFwynyIPsa2dYUJu8TLFawTESEeWIjM4I8Mzuvoay+0aMbKaWvM1Oz6zu4N/I7SOS+GQhTFBnMb5jmIZQsalbfKpYXvqLc71bgeSHWDITbLlckKVvde8oJGXW2h0J8xVhkyROBxVmRRyuW+7HlZk9K+RYgrawvGGCZiTmJJC57WsRnNuPU8Kz+NUzqd9UP8ABp5XC2jKcMM0kzQRPfES/eYvEAd2JDoAoPO3djTkAWPO+62bgI8PEkUK5UQWA59SSebEkknmSaTdhIv7K0p+KaaZ2PMgSMiegRVArRVuYalkjme71Zi4mrnllWy0QUUUUwLFHbOBE0LLYE6Fb24qQbAnhe1r+NZnCbS3M5aMMAxAmi3bqpcAligIsr2GYDnZhr3Su0qHGYZZUZHFwfGxBBuCDyIIBB8KpqUnJ5ouzLqdRRVpK6M/2tcMkMim67uUhhw1CMp8tB70g21sfdzMsMqKuY2Doxykq0mQFDc6ZQAFJ7wGttb5AXPFIS2VnQj5RmJuwHBSw7xHW9uV7Gz03kyxsSQczOb2ZlXMpuRbiwThbQ2rMqVFVqOGXW69Nx54aPCTk7pJv67CLA9nMRIjS37w00uVIF7hU+Y3sb8RqAWNwK52XM7KglgCvfX7wSKMyJ3kIIHxjgSNDZudepKoAAAAA0AGgAHAAchWd7RwhCrKABJmVuNi+hB46EgPcjoDV1bCQpwzJXt70FKUadSai1bp/fv+qnZvZkUc0l1UiAOFdgCVtI6lsx4HKpJP8RqvtHEpiZzp3suSFACHYnUM546A3A4DNrazCpWiLKFVjeR1DHTvZ5ASzC1ja5a3A2sdCRWswuGWNFRBYD1JJNySeZJuSepqVD8+Florv97+iLsRGNKXeV3ZeiINm7NjgWyKASAGbmxA5k62uTp4092TwfzH60upjsng/mP1pyokoWQtQ+NF+iiilR8KQMdTansg7pt0P5UhpihzFMTyCiiirxUz/bL93hT/AOZi+ocfrVarPbb/AHeI9MThz7yBf+6lWDlkdjmCqqtIosSS2Vyq3FtBYX4m5I4WtWL2kvzE/A2uzn+W/mJsTeRmRfnyIDfW+KnkUkeUUjH0FemqoAAHAaDyHCvPME6vjcBkXKhmIA67qDEuD5aqfavRKcwEbQb8RTHyvNLwCvl64bU2vYAXJ6Co0MZUt3rA2uSdT4CnbiSiT3rI9qk3eLhk5SxlT4vhm3yjzKGUelae8eQsA1hxF9R6XrP9tu7BhpQbhMRAynmA77lh/LIapxEc9KSL8O8lWLM/hsRaK4ue7h5OpLZsh/8AyWgzMBFGAQmSIKe7ZtYxm/ECGZRyGp48rWyMERBIVdVvHlB+ZCWN/D4sxH97wrjDIXynuoq95mL3zFOCxjU5FZr62sbC2pthWRt3NH2Ea+zcGesYP8xJ/WnoNZ3scCuzcAtxYwpZrm3C/SneIkCPbMtyQFS/eJtyHOvQKcUkrnn5RbbLFclxXGtyLqSOK31qEyXiJ/j/AEo4sOq+pzJLoWQ166qG7ZgNCSBbyr6r87hhextyNc49P/ZfUOHLoYjacX9txIDfFKndvxskLMbeVtfE+rPsbCc+IZuIyp5E3ZtfLd/Wq20rrjMQQNC6Anpniwq+/H2NX+xgAWUAWH3TW/vRgfmhrMpTgsQ5Nq2upqVU/wAMkvA0dJ+1kWbCv1BQjzLhNPRz704pT2plC4Zib/HFw46So2noDT9TEUZQaUk9OqM+lTmpx05iTASXkwqi5uykG1gQqk8OIPh4VsaxWxEvPhTc6ta3/wAV2PlretrS+AlGNNpvn9hnHpuovl9wpnste6T1P5Usp5BHlUDoKaqzTjZC+Hi81ySiiilx0+M1gSeVIna5J6m9NdoNaM+NhSmsvHYidOolB2sdyqS1PlFfaK5DtetFWkkyl4WD2EXbRb4NvCTDn2njNIIMSwlKgDKZihJ4kmIyd3yyj3PStF2yH9hnP4QjnySRWP0FJcagDREaWlufEsjp/wBwoniniO9JW5DuEp5ItJlLBtaXZR/DO8Z89xPGfqK9AtXmn2zLLEuUjd4xWzXFjvMQqtYdB9oGvnXplRni61BKMHZMrr0oTndkNhdwdA4tfof9GvkeDfd5Ta4a6m+h/wBa1Ky341H9nFU/5Cu95fwVqjBcj4MK4jfQZmsLX0A8TWc/2gLl2aycSJICSPxHER2H1rSfZxWe7eqBhI1HzYnCr/8Aeh/SiGJqSmk5PfqSUIrZCzCwFHxAvcMoYDpZ+HHqzdOI6VFiMMoWQoozKkjNYanNbX/lPua+4u5kxFtMsAsf4nMhPsEX3qljICiYki+T7MSnHutZyy36fCQOWvK1r4seaNX2fw5TZuz0YWYQxEjp3B/WqePw26xbyYmF5BI91mRGkAUW3aWUFoioHIWupa9zT/ZMIGHgH/DjH/IKs7oUrHEZJtpCaFuyMRmkBOo7zLJyddef4hzHr1Any/ct4yE/Sl20uz5BaTCnKxOZomYiJ245gRrFJ/GvPUg0bN2/GTusQdzMLApJZWPoNOXxLdTxB4heztJZqfmun9AOHjzSIDwyD1tyqCVykLsIW+JbIli51t87AfUcDVsxChYgKozoDK4xZZJHfdMgZo27w1ATINcpIz3UnS4sF11062EjYaSYtHK0bhQpVGexS51A11MjDh8niK1lFS4145baFjndWscQyZlDWIuL2IIIv1B4GqOK2QJD95JIwvmVCVyqdRoAoJsCRqTxpjRVSk1sQTsKTsCO+a7Br3urZTfrddb8r8ePWmUEWVQt2a3NmLMfNjqaj2hixDE0jBmC20UXY5mCgAc9SKQw9uMOWyumIjPPNh5CBpfUoCOFWKNSorrU623uaanODP3a36UlVrgEcCLj1p7ELKtug/KnezV35PwISO6KKK2CBU2l8HqP1pXTTaXweo/WldYfaH63kTjsFQY7EGOKRwjSFVLBF+JrC+VfE1PRSKJGQ2ttGXExmIw7mNiN6zSK7lFIYoqpf4rWJJ4E6Gqu4eQh2JTvKQhN+6MrWsDYNmB110JFbi1ctCp4qD6Cr411FWSLYzjHkYLauzTJpGACVkIPIS54pIyRxPejB9KdR9tIso3sWJST50GGmezcwHRSrC/Ag61o0jA4ADyAFd0SqqStJepGclJ3sRwSh1VgCAwBAYFWFxexU6g+BqSiiqCAVlO30thgV64gOfKGKWT8wKt4/tjhYZHjlMqspsT9nnK38GVCCPGs3tzHNj2eSBH3UUEywl1KNLNMmXMqvYhVUZQTa5Y9KZoUpKSk1ZEoptlfD4iRoce0gAcIB3QQDfDq6kAk21e3E8DV/tO2XBYu3KGQD+QirWIwuaN1WylgBfLcXAAFwCL6ADiKqT4PSSJwzxSoEY5rkM+cOcvEA3XhoOg1plSTafvkN2aVjdQR5URegA9hapKyWC29iYY1SbD79kAXexyoucKLZmR7ZWPMAkXrS7PxO9iikKsmdFbIwsy5gDlYciL2NIzpyjqxNxa3Pm0scsETySXso4DVmJ0VFHN2JCgcyRUmwdjsrGfE2bEuuUgapDGTfcx+F7Zm4sR0CgfMVhlkXK4uLgjUghlN1ZSNQwIBBHC1ZrafaXEwNiMOoacZCiSsuWRJWS4uY1KyKoZT8KsLfNxD3Z0qabvv/BBpvYb7Gnkdp80aJBnvhWVwc8TaglB8HIjwbhpTSvMcR2w2gDlSFUUaAJh5ybDQd5lZeHgKubO7U4zQyITzYNCxt4XRVIPjY+VVVMLUk3PRX8SSiz0KiosJNnjje2XMqta97ZgDa/O16odpJpUgvA6xtmUFimewJtoCbZr2FzfjwNJqN5WAaV8Y2F9fYk+w415djoccCGfaMjKxJyqmQBRqQCri+mlP+ykJixSoZpJA8Mz6sct0khAJBJubObG/XjTEsNljfNf6knCSV2Me0ePZ4mjjimJLxWfcyZQVlVzplzWGXja2vnbLlJA2IRGNy11BU5rKtyD4ZyoubAEkcq9KrjdLmzWGa1r21seV/Qe1Rp11BWsdjOxFg8WkigxsDoNOBHmp1XhzHKnezXJUg8jpSymuzR3PU1fgP1tOhVLYtUUUVuECptL4PUfrSum20R92fAj/AF9aU1h9o/q+ROOwUUUUiSCiiigAooooAKKwW3do40z4pYWJEbBUWIwqBdEcbwyd4tZ+RtSPE9o9qwKnxm5N97Hhn8bDdMGtYEkngBTUcJKSTUl9Ttna9j1coDxA9qDGDoQD6CvLR222sh7+ER+pEMvrwc1otldtJHljjlwslnZUDokoCljYZ1lVcoueIZq5LC1Iq+j8w1NUcDH+AV0MKg+Rf5RU1FL3YZn1OBCv4R7Cu6KK4cCsRtEsMTKykf7wFKkHUGKFSQb6EBXrb1hdtKxXHiPRxKxU9GG7YH00PpTGH+JllLc+43aGUKUs4IY6NobMiWuAeb/Su172+APxqGQ+DJlH1Un1FKQAkUItb7tWA6XlWUj0Cn+WnGCgyrH4Roh8coFj9W96ZaSQync72btuZMbhsNKyFHjsAqZe8qubglibARgEH8YOnCmvayZdyIswEjPFlXixCzIzEKNbBQTfhVbstsiJocLiZA0kzRA53ZmymRe/kU91L3INhe2lOl2XCOEUY48EUfEQW4DmQCetqWnKCmmuX7id1fTY84x+FzwhEe+WUIGQD5hG40BNhnAF+WamcW0Y8PjY3BBzJMqpcJcu0V2XNYMM0RuVvqeHGtZiNhQvMZWW7FFS1gBZT3TcC9wCy8eDMOBpkota2ltBbkOgqcsSmrW9sm6l1sK8Bt6KQHMd0wJDI5AIsSLgg2ZdL3HXW3CmtAopWTXIrCmmzfg9T+lK6abM+D1P6U72f+t5EZbFuiiitwgRYpbo3kfpSWnxFIbVkdpx70WTiFFFFZhIKKKhxWLjiAMrpGCbAswUEnUAXOp0OnhQlcCailWK7RYdFvvQ+jG0f3h7ilzfLfLop1awvpWfj7ZSbpJ5BhoY5ADGryPcqdRmlAyhiOWU+tWxozlsjqV9ilhsUFxW0i1yTiyqgAkk7mPQDyBPpSjbW0ShyyrZ3WCNFvfL9omkMguLjRY0BtzAqTYmPieWdt4JJXxEuI3cAeeyMmQZsiXsAeOmtvKpe0oQnDz5RKpVhFbUNNdXw5BHK4cdO9WjFWkk17Revg3G0WMAjkcC43rKo4XJl3Q16F7m/Q3rrYuL3mKwy8PvMQxH/pIy2/mdT6UvxkCQRYGORwqo653ZwoO7jY3ZjobyZDbqfCpcIYcLi8LM7lYMmJJlN3TPMY2GZx8KkBrE6aAXqtxTi7eP7M7Ubys9DoqOCdXF0ZWFgbqQdGGYHTkQQRUlZosFfCbcahmw2Y3zOPBXIHsK4+wKfiLv/eke3sDY+1d0A6bGxgqDIl2OUDMLk9LVisTLvHl3bWWfESWYWN1SLLdbgggmL1B8aebR7N76STO53TWCxKWjQLbvBlQjeZmLk30s1rcbzJ2eUkCRrxjhGq5Li1rM2YkjwXL0NxpTFOUIa3LINR1ZlZcKUGHaZ0yRx2lkLZVusbJz5EuTx+XxriDtEgijyJNKwRb5YmVb5Re8kmVOPjXe2NglZcFAZMihcRL90qWzI8QWyurAKN81hbTSoptkTXV45ll0FlnQe6vGAFOvHKacjw5JOT93LczesTvZHaTFRQiOOCIqpfIWkZrIzFlUsqhO6Dl0c6AVOvbvEA2aLBk9BimB9gjUgxWy8Y4G8gicg3zCRW+kmlvDL5WqtN2dxMh7yKl+A3qKth0VVYcxy51a6WHert9f7KXB9DUr/tEdT95hoz/cxSk+zotNsD23ik4wToeYyxvb+Rz9RWIh7OTwraORA7AgLYyXGl7kBMqi4ufHxsW0OwnICnEMoRrLu441I0B0LhyONVTo4bl/J1UpHoGzdoRzxiSI5lJYagqQykqylWAIIIIsatUo7KYVY8HEFvY53uTcneSM9yeZ73Gm9Zk0lJpbFYU02b8Hqf0pXTbZ4+7Hr+dOdnL83yIy2LNFFFbhAKSYlbOw8TTukuL/AHj+dZvaS7kfmSiRUUUVjkwooooA4aMFgxALAEBrC4BtcA8QDYe1fVQC9gBfjoK6ooAjigVSSqqpPEhQL+dqWYvYEbyFwSgaxlVCV3mUWXUHunqVsTYC+lN6K6pNapgnYy+w+y+6xRnlCOQrpExZ3dVErbs94WzGIqGbjdedzTn9kRC+VcoJLEA6EsbtpyuSTp1PWr9FSlVlJ3bOptO4owvZvDxxRxohCxligDuCMzM1rgi4BYkDlpa1M4YgqgAsbc2ZmPqzEk1JRUXKUt2cCiiiuAFFFFAGY7Qi+Ow38ME9/wDHJBb/AKDUMWmnS35V1tFi2Pn6JFCg/vMZHb6GOoo2+8kHQIffN/SnYrupeHv9xul8KFhkP2/Qn4UUi+hBSZzcearr/Wru0CUtKLEIrZgb6qcpYg9QE4c71UWEfbS3Ph4d2MW/6zV/aMReGVVALMjKATYEkW1PIVY90SWzPsOskp6FV9Aob83PsKqwT2mkH8TflCP++pcFLeSa9ge6xANwCbobGwuLxHkKpRR5sRIL21kN/FThGH5ChLXUGzY9mmvgsGf+BF77tb0ypB2TxNlkw7fFExK8NYZGLRkeC3Mf+Dxp/SNRWmxJqzsFO4EsqjoBSeBLso6kU8rS7Mh8UvIhIKKKK1SIUmxn7x/OnNKdopZyeoB/Ss/tFXpJ+JKJWooorFJhRRRQAUUUUAFFFFABRRRQAUUUUARzlspyBS3IMSF9SATw8KrZsQPlhP8AjkW3/Ib/AEq7RXUwFbxYiVGUssB7wDKMzMRcK471lU6HLcm2hIpZj8a8GaKebOJA9wlxMqs/dy5WDElMwuouGA+Ea1p64aMEgkAkcDapxnbdAY7ARvZ3l/eSNnfgSNAqrcaEhFUEjQkE86jfEZc8wilMQADzgJuwELa5SwdlBJuyqRzvYE1rZdmxsCLWvfUEg6+NSfZE3W6ygR5MmUaDJly5RblbSreOuhc6tklEyceDAleTMSWtYaWHdVSRz1CD69a7nxAUgWZmPwois7nxCqCbC4ueA5kVok2VEAoAIAtbvHgBYDXlU2EwMcRYxrYtqxuST0FzrYchwFDrIk6ytoYvAQpHNKCJUlk75SW4uoZjeP5SAXN8p0uL2vrK0GSVpNMpUljc3VlABNuYKqL9Ci9dNXtTZseIQLIDocyMpyujDgyMOB+hFwQQbUik2PiY9FaPELw1+6lt42ujn0QVONZS3eoQqrZlLE4PEsIpoYXVwLxurwGRVe1w6OwVkItdLnkdCARpNl4WVVUysAdcyKS6dL5mAbMSA2t7FmGvGrGzMKYoljLZgui9QvJb8wo0HOwF7mrVUVKrloUyd3qW9mpd79B+elNKpbLSyk9T+VXa2sDDLRXjqUvcKKKKbOBXEsQb4heu6K40mrMCqcAniPWuDs5ep+lXaKoeFov/AKnbsoHZo/F9P86+HZv8X0/zphRUHgqH+vq/uF2Lv2afxD2r5+zm6j60yorn4Cj09QzMV/s5uo+v9KP2e/h7/wCVNKKj/j6PidzMVfYH8Pevn2F+n1FNqK5/jqXj78gzMT/Yn/D9RXw4R/wmnNFcfZtPq/fkGYSGBh8p9jXO7PQ+xp7RUH2ZHlIMwjETfhPsa6GGf8J9qdUULs2POQZhOME/T6iuvsD9B702oqxdnUur9+QZmKvsD+HvX0bPfw9/8qaUV3/H0fEMzFo2cebD612Nm9W+n+dX6KmsDQXL1ZzMymNnLzJ+n9KkXBJ0v6mrFFWLDUVtFBdnKKALDQV1RRVyVtEcCiiiugFFFFABRRRQAUUUUAFFFFABRRRQAUUUUAFFFFABRRRQAUUUUAFFFFABRRRQAUUUUAFFFFABRRRQAUUUU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32776" name="AutoShape 8" descr="data:image/jpeg;base64,/9j/4AAQSkZJRgABAQAAAQABAAD/2wCEAAkGBxQSEBAUEBQWFBUXGBcYFBYYFBUXFhgXFRcZGBgYGBYYHCggGholGxcXIjEhJikrLjAuGB8zODMsNygtLysBCgoKDg0OGxAQGzQkICYyNSwyNTQtNC8vNiwsLC8vNCwtLywsLCwsLCwsLSwsLCwsLCwvLCwsLCwsLy8sLCw0LP/AABEIAOEA4QMBIgACEQEDEQH/xAAbAAACAwEBAQAAAAAAAAAAAAAABQMEBgIHAf/EAEYQAAIBAgMFBgMFBQUGBwEAAAECAwARBBIhBRMxQVEGImFxgZEyQqEUI1KxwRUzYpLRJHKC4fAHNGOissJDZHODhKOzFv/EABoBAAIDAQEAAAAAAAAAAAAAAAAEAgMFAQb/xAA0EQACAQIEAwYEBgIDAAAAAAAAAQIDEQQSITETQVEFImGBofAycZHRFCMzscHhFVI0QvH/2gAMAwEAAhEDEQA/APaaKKKACiiigAoor4TQB9orgyr1HuK+b9fxD3Fdszl0SUVHv1/EPcVycUn4hRlfQ5mj1JqK8m7Udp58RiJ0hmeGCJ2iURMY3dozld2kHeAzggBSNBc3vou2btXE4eRZI8RO9uMc08ssbjmpV2OX+8NR48CtLEwjLKymWKpxllPVdu9osPg939pcrnJy2R3Nha7EIDZRcXJ01qxjtrwQxiWaaOOM2yuzqFa/DKSdb+FeRbV2tLipmmnCobBUjRmZURbm2YgZmJZiTYchypdFhrFczM+QZYsxuIo73EcY+VfLw6Cq3i4pv0K3jIpvT5Hteytt4fE5vs00cuX4grAlfNeIphXieycYsGLws7MECSKHcmwEchyOGP4e8DY6XUHlW5i/2iwF7GGcR3sJSEtbkxjDZwp42tm11A5W068ZRu9C2niIyjd6GzoqOGdXVWRgykAggggg8CKkq8vCiiigAooooAKKKKACiiigAooooAKKKKACo8RJlVj0/OpKpbUfugdT+VSgrySIVJZYtlVsc/W3oKXzbfjEgjfEIHJAybxQ1zwFr6E3GnjVPtFtDcwMVNnbup1BPE+gufavPCoIIOoN7+N+N6jicVGjJRSuzNlWa3Y22rt/EyzSlZ5I0V2VFQgaIxXMSQSxJF9TbhpxvSxu18TMixSyHItyZEYxSSaWCvu7WA1JK2B7umhvVjQKABfTqST5knUnxrqsuWKq3dnoyp1ZXZo8L2wyYcIUaTEL3e8GVGA4SNNlI1W1wLte+ltajj7ayqby4dCnzbuRi4HUKygN5XFIar46dkQlELtyA69T4VasfWbSR1VG3ax6zBMrqrocysAykcwwuCPQ1msf22iR2SGOTEZSVZkyLGGGhAd2Gax/CCKh2P2lwkWHhw7PLGEjWPeSROi91QuYvYqnmSBWT2ngX2csUUqh10SJo2S8lhod0WDA9bXHjWlXrzUM1KzLmnyVziWd2xUzLCUilYyENJGSjtq+i8VLa9QWNWKjw0pZQWQofwta49jUlYdSblJt7i05XYUUUVWRPjKCLEXHQ11XyigBvsbtE2HARk3kV79394lzrYHRlvc20OptfQVvIJwyhka4OoINeW1Y7IS/ZsdEkfdixGdXjHwiRVMiuo5GysDbjcdK1cFi3dU5+RdTlfQ9QE7fiPua7GLf8R+lQUVrZV0Lc0lzLQx79QfT+ldjaTcwPrVKio8OPQlxZ9RgNpdV+v8AlXY2ivMEe1LKK5woklXn1G645Dzt5g1Kk6ngw96R0VF0UTWJlzRoKKpbNmuCp5cPKrtUSjldhqElJXCiiiokgrH9vtrGFFCGzOwjVua9xpGI8cqEet+VbCsT2v2ScZEQjBZFcSRMb5QwuLNbXKVZlPS9+VTjGTjLLvYXxD7tjz8KLk8zqTzJ6k8Sa+1KdmYwHKcFKW6o8DIfJjINPMA1RwGKMgYlClmKi5BvlNiRl0tcHzrEqUakNZozJQkldlmiiiqiAUGoMdihFG7sCQo4DiSTYAepqGLABrNPZ2Otjqi+CqdNOvE1JR0uySjpdlPE7Rd2WEIY2kNs5KMuWxLFSDYtYcDwvTDCYCOPVR3rAZmJZyBwGY628OFcYrZiNYqBG4IKuqgEEcPMeB61GJMSNDHE/wDEJGUeqlTb3qxu6tHTqWNpq0dOowqumOjMhjDguL3A8OIvwv4VXOEmk/eyBF/BFce8h19gK6xOBISMQWQxnMi/KdCCreYJ1661FRjs2QUY7Nl6ilzbWyqTJDMpAJbuBhYC5IYG1vavmNxs6cMMb5VbK0i58rFgDlXN+E6XvwoVKT/9JKjN6pDKoMbjEiUNIbC9r2J1PWw0rjB4iWSJZfs0xRuDxrvluNCDkuwIOhBUEVL+z58WrQwwSjOMrSSxPHGgOhY7wAsQOAAOtqsjhqmZJxYKlLNaSKn7cw/OZB4E2Psda0XYzZsk+KjxLIyQRBt0XBUyyOMuZVOuRVLaniWrcSFIIc0p7sSd5245Y11YnrYXrEt27xJO9TDpueIjZ2E7J1uBlVra5del60o4ajh5KUpfItjGMdUeg0VnMd21wsaxlWaZnRXWOJcz5XAKlrkKmh+Yipdg9qo8VIYskkMmUsEkCd5QQCVZGINri4460/xI5st9Qsx9RRRUzgUUUUAFFFFAFjAPaRfHT3pxSGNrMD0Ip9S1dapjmGejQUUUVSMmM7T9uvs+JfDRQGV0VWkYyCNV3gJUDQlmsL8APGsJtXbU2LlY3nw0aBQiLIYyWtdnLxN3xfQa204XNbLtx2QklnbF4YqWKKksTkqG3ZORkYA2azEEEWOnDn57gMS0ihihQEAi7AnXqBwI6GlMRVqwTS0TEMVKafgans/2uZEMeLWR3Q2EyqlnSwKswuO+NVNh8t+dQJ2ZWYvJs/EII2YkxyRsd27d5lHeVlGt8rDnppak9P8A/ZxGb4l5G+97iMgW0YRS5RlOYliczXva1rW5mzD1niHw6iTXqURlmvczfaPZMsLxwjE3lYZ3yRBEjjvYE5izMzEEAAj4WJ4a1Vwsqx5lmLHeiKzorC27zZu7Y3v486fdtYTFj96+kc8caI5+ESRF7xk8ASHBHWzdKRJOSJlt3UkU35ZjJAPy/OqMRHLUcUrJeAxSipOSa0ytrTmV8Zgwwvipbj5Qq5VDHgQtyWboNfKr+DlZkBYZTc8iLgEgNY6i41seF6rwDPPKx/8ADyog6FlDs3mcwHkPGr1KTelmJzelmFFFfarKwr5RRQBV2qt4Jl/EjL/MMv61d2hMGxJtyjVfVJJRS7G4tcwisxYtEDZGKqJJAq5mAst9bXqV8FN9skEETzF1JspUKpEjBizMQFUtc+vDQ0xCnKUbJavb0NCjCX4Wem9h/wBgJSmNxUS/A8SzEchIr7snzYEfyU37dbYfDpCqtulkLB5dO7lAIQMdFZrnXoptY2Im7H9nmwqySTMGnly7wrfIirfLGl+IFzc8ya+ducFNNh1SLMUL/wBoRb5njyt3RbUjPluBxF+V62owlDD5W9bctyrTmYaXDpKvf+8BscxZmJ5i7k3IPnrU5F65Qiwta1tLWtblavjAOCouxI+FMzOQegTve1YF5Sdtxa7bsR4XCpCmVFCKP9XJPE+Jpr2Si3uKTEDSCBZSZPldmQrlQ/OApYkjQWA41zs3YMGDR5cZAJJJGAw8Mh3hQIDdmLEhbki/G3dHE2qHHYgzMWe17WAUFVVbWyoL90etOKMcPJTm7y3t9y12g7t3Zqj2zhsfu5b/ACAqvf8AUMQthr3reFzpV1+02FGS8vxAHRJHtfkxRSFPgbGsHXLXsbWvyvwv41JdpVOaRDieB6pFIGUMpBUgEEG4IOoIPMV1WQ7I7dJMOGKg2QgOrEnuC5LrbQHXW+hIHOjFdrJFnkVUjKI7IQc2c5CRfODZb2v8J0Naf4qmoKbej0LW1ua+ivPv/wCjxWv3gGpYdxCdfkuR8A5aA+NajY3aFMQ2TKyNa+trGw71rHS35VyljKVR2TOKSY5p7E11U9QKRU4wLXjX29jU660Q1hnq0WKKKKWHCDHfu29PzFY3aHZuCUswUo7XJKG12PMqQVJvxNr+NbLHfu2/1zpNV9OEZwtJXEsT8R57s7ZBlhfKTvwFdUOUK6G2ZQbaODdL8jlJ0anHYnaceUQFQkti17ECcL3WcX1DqRldPlI6Wo2zE+FdpURnjLFwUFzG7fGCACcrElr6jvMDYWuhlxAmcWSWPeSM8eIylVTEgXURBgL3VWJPwm5BuWYBOL4Evh238V1GI4enNXi0r7dU+nyPQ8VhkkRklVXRhZlYBlI8Qa832hs6KNcbHGmVFma6KSLIojluG4jVQOPMdBW62BtQzxnOAssZyzIOAbky9UYag+nEGsr2gQq20uFnzN4grh4j6ggHyt46XYxp04yXVEcHFqpKL6My2NwrYLF4mLVhmJClu+YiSYpELHvgKch1vdK6/bEPNivmjj9K9E7WwxSiBJI0kzOSMyq2VEUsxFxwLZF/xVmdnYTAqsyrg4J597JZN0mVAtlXO5UiNe7ewBJuSFN6VrYem6rTdtL/ANFP4biQz9XbQRrtIOoMKSTXJClI2ylgCbB2AW9gefKoJsHMuScOC0nwgM265gwNfg2mjWBuGFtLHdbMwD4lg7NaMDKGQZFy31jw6j4EuNZOJsLcAVv7Z7OqysYEQXUK8JAEUqgWAtwVwAAG6AA8AVI4N5XKHru/sSVKjT7j3fPe338Tzh9tog++WSIjiGjYgf4lBBHjUkO1VcKY453zfDlgkIa/DKbWNPNiYWHDMHXCRyorWa8SfbIGB1BJ/eAeYa2oL3FS4DEFMO8qhgI8RNKoKMGMQxLyEBGAIJjJAFudUujRSTvzs+ViUez02077XXRnGH2LJFhQ04yS4nEwll0JjSJWMSk8CwZcx8Wtypv2a/36UWy5MNGLDh3pZLWPTu1f7VSAjBgG+adSD1Aila/sKpdj4ycRiZCbl4MKfIlsSSB0ABWnsqjiYxWyX3LI/wDEl8/saysT2p240u9igLCFDkmkQ2eWQkKMNC3IliFZ+V7DW5DXtRtJrrhcO2WWQXkccYYeBf8Avse6vjc/LWZhMgzLhsNvcLAVjG7PfWZCHzKL95VOUErdg19DY1PE1pX4cN+fy+5HDUY24k9uXzG67MGGw24GUzyqN64AtElstowfhVVuqDrdjfvXadm93DhA7FYkdi4uQqhWssep6oqUn2fhMRiiRNG0UR1kdgUkcc0VCSwuNCxtYcLnUPO0mxziI0EZVWjbMoNwp7pWxIBy6HjY+WtFLiazy7KyRHESio5U7vdv+Ch2ugjmbDhZokmF92rsQrrLYWzC+W7ItjY3sQAb6ZTHwPBKY5winKGUhyQwJINsyrwtr51FLgjG8sckeQg2YX0Ya6rb5Tcm9hx61p+x00kksqykvGqgqHvJ3ieIZvhsAdOd78jScnDE1HBxtL7fQRdpO1tTJLj4ibCRCemdf60fark5RnUcWU3110A5252PMaGpMfnjlkSZSHO8aQnmBIj5weaHKLHkNNLWEikWFuHK3C1I1IKDtY5UpqCT6lKefuuISczFSUGYK5HDerwt4mpoXy2VgFJ4WACk2vYWJ1sOB6GrFVsalwDxC94gGx05g9Rrpzrma9kyGa+hYrg41Y2F5AjDUd8KelxrfrUCgFl77kgi4BAzAsqhRYWubkDTjbjwrT45/sEzx4e5d4wd7IQ1gWIAVFCgWIvrxt0FW06F1nbskTdLLu/bV/5NP2fneTDRNLfMb8RYkBiFYjxWx9a0uy27hHQ/nXluxNtYrerEjb4F1LB1Z2VCQHJkzd1QLkX5+YFen7K4P5j9a2IVY1KV1fzGcO++rF+iiiqx8gxv7t/L9aTU32gpMZt4E+VKKZo/CJYn4gqptXZ6YiJ4pb2a2oNmVgbq6nkykAg9RVuirtyhOxg8OZocTZsoxMa2JN1ixMBOjaXsQ3KxKMSOD63MRDvM5exZw4a3w98Aac9AAKu9r0s+Be2omaO/PLJDISPIsiH/AAioawcYnTlw0+7ujcwjVSPEa72xUSdi0bYjKJBGsaqpZgALZmzZR8T24gDRRqeNrAYH7S0ofSGNgjLzlbKrsCeUdnAI4khhoONCWQZpddc0a/4VIZj6Xk/lNaPstGRhYmPGTNKf/dYuB6Kyj0q3CQ41VznqV4ufBpKENBqqgAACwGgA0AA6CvtFFbJjCja+xd429hISa1jcdyQDgsgGunJhqL8xcFHDjVaJXbuA8QxGhFwynyIPsa2dYUJu8TLFawTESEeWIjM4I8Mzuvoay+0aMbKaWvM1Oz6zu4N/I7SOS+GQhTFBnMb5jmIZQsalbfKpYXvqLc71bgeSHWDITbLlckKVvde8oJGXW2h0J8xVhkyROBxVmRRyuW+7HlZk9K+RYgrawvGGCZiTmJJC57WsRnNuPU8Kz+NUzqd9UP8ABp5XC2jKcMM0kzQRPfES/eYvEAd2JDoAoPO3djTkAWPO+62bgI8PEkUK5UQWA59SSebEkknmSaTdhIv7K0p+KaaZ2PMgSMiegRVArRVuYalkjme71Zi4mrnllWy0QUUUUwLFHbOBE0LLYE6Fb24qQbAnhe1r+NZnCbS3M5aMMAxAmi3bqpcAligIsr2GYDnZhr3Su0qHGYZZUZHFwfGxBBuCDyIIBB8KpqUnJ5ouzLqdRRVpK6M/2tcMkMim67uUhhw1CMp8tB70g21sfdzMsMqKuY2Doxykq0mQFDc6ZQAFJ7wGttb5AXPFIS2VnQj5RmJuwHBSw7xHW9uV7Gz03kyxsSQczOb2ZlXMpuRbiwThbQ2rMqVFVqOGXW69Nx54aPCTk7pJv67CLA9nMRIjS37w00uVIF7hU+Y3sb8RqAWNwK52XM7KglgCvfX7wSKMyJ3kIIHxjgSNDZudepKoAAAAA0AGgAHAAchWd7RwhCrKABJmVuNi+hB46EgPcjoDV1bCQpwzJXt70FKUadSai1bp/fv+qnZvZkUc0l1UiAOFdgCVtI6lsx4HKpJP8RqvtHEpiZzp3suSFACHYnUM546A3A4DNrazCpWiLKFVjeR1DHTvZ5ASzC1ja5a3A2sdCRWswuGWNFRBYD1JJNySeZJuSepqVD8+Florv97+iLsRGNKXeV3ZeiINm7NjgWyKASAGbmxA5k62uTp4092TwfzH60upjsng/mP1pyokoWQtQ+NF+iiilR8KQMdTansg7pt0P5UhpihzFMTyCiiirxUz/bL93hT/AOZi+ocfrVarPbb/AHeI9MThz7yBf+6lWDlkdjmCqqtIosSS2Vyq3FtBYX4m5I4WtWL2kvzE/A2uzn+W/mJsTeRmRfnyIDfW+KnkUkeUUjH0FemqoAAHAaDyHCvPME6vjcBkXKhmIA67qDEuD5aqfavRKcwEbQb8RTHyvNLwCvl64bU2vYAXJ6Co0MZUt3rA2uSdT4CnbiSiT3rI9qk3eLhk5SxlT4vhm3yjzKGUelae8eQsA1hxF9R6XrP9tu7BhpQbhMRAynmA77lh/LIapxEc9KSL8O8lWLM/hsRaK4ue7h5OpLZsh/8AyWgzMBFGAQmSIKe7ZtYxm/ECGZRyGp48rWyMERBIVdVvHlB+ZCWN/D4sxH97wrjDIXynuoq95mL3zFOCxjU5FZr62sbC2pthWRt3NH2Ea+zcGesYP8xJ/WnoNZ3scCuzcAtxYwpZrm3C/SneIkCPbMtyQFS/eJtyHOvQKcUkrnn5RbbLFclxXGtyLqSOK31qEyXiJ/j/AEo4sOq+pzJLoWQ166qG7ZgNCSBbyr6r87hhextyNc49P/ZfUOHLoYjacX9txIDfFKndvxskLMbeVtfE+rPsbCc+IZuIyp5E3ZtfLd/Wq20rrjMQQNC6Anpniwq+/H2NX+xgAWUAWH3TW/vRgfmhrMpTgsQ5Nq2upqVU/wAMkvA0dJ+1kWbCv1BQjzLhNPRz704pT2plC4Zib/HFw46So2noDT9TEUZQaUk9OqM+lTmpx05iTASXkwqi5uykG1gQqk8OIPh4VsaxWxEvPhTc6ta3/wAV2PlretrS+AlGNNpvn9hnHpuovl9wpnste6T1P5Usp5BHlUDoKaqzTjZC+Hi81ySiiilx0+M1gSeVIna5J6m9NdoNaM+NhSmsvHYidOolB2sdyqS1PlFfaK5DtetFWkkyl4WD2EXbRb4NvCTDn2njNIIMSwlKgDKZihJ4kmIyd3yyj3PStF2yH9hnP4QjnySRWP0FJcagDREaWlufEsjp/wBwoniniO9JW5DuEp5ItJlLBtaXZR/DO8Z89xPGfqK9AtXmn2zLLEuUjd4xWzXFjvMQqtYdB9oGvnXplRni61BKMHZMrr0oTndkNhdwdA4tfof9GvkeDfd5Ta4a6m+h/wBa1Ky341H9nFU/5Cu95fwVqjBcj4MK4jfQZmsLX0A8TWc/2gLl2aycSJICSPxHER2H1rSfZxWe7eqBhI1HzYnCr/8Aeh/SiGJqSmk5PfqSUIrZCzCwFHxAvcMoYDpZ+HHqzdOI6VFiMMoWQoozKkjNYanNbX/lPua+4u5kxFtMsAsf4nMhPsEX3qljICiYki+T7MSnHutZyy36fCQOWvK1r4seaNX2fw5TZuz0YWYQxEjp3B/WqePw26xbyYmF5BI91mRGkAUW3aWUFoioHIWupa9zT/ZMIGHgH/DjH/IKs7oUrHEZJtpCaFuyMRmkBOo7zLJyddef4hzHr1Any/ct4yE/Sl20uz5BaTCnKxOZomYiJ245gRrFJ/GvPUg0bN2/GTusQdzMLApJZWPoNOXxLdTxB4heztJZqfmun9AOHjzSIDwyD1tyqCVykLsIW+JbIli51t87AfUcDVsxChYgKozoDK4xZZJHfdMgZo27w1ATINcpIz3UnS4sF11062EjYaSYtHK0bhQpVGexS51A11MjDh8niK1lFS4145baFjndWscQyZlDWIuL2IIIv1B4GqOK2QJD95JIwvmVCVyqdRoAoJsCRqTxpjRVSk1sQTsKTsCO+a7Br3urZTfrddb8r8ePWmUEWVQt2a3NmLMfNjqaj2hixDE0jBmC20UXY5mCgAc9SKQw9uMOWyumIjPPNh5CBpfUoCOFWKNSorrU623uaanODP3a36UlVrgEcCLj1p7ELKtug/KnezV35PwISO6KKK2CBU2l8HqP1pXTTaXweo/WldYfaH63kTjsFQY7EGOKRwjSFVLBF+JrC+VfE1PRSKJGQ2ttGXExmIw7mNiN6zSK7lFIYoqpf4rWJJ4E6Gqu4eQh2JTvKQhN+6MrWsDYNmB110JFbi1ctCp4qD6Cr411FWSLYzjHkYLauzTJpGACVkIPIS54pIyRxPejB9KdR9tIso3sWJST50GGmezcwHRSrC/Ag61o0jA4ADyAFd0SqqStJepGclJ3sRwSh1VgCAwBAYFWFxexU6g+BqSiiqCAVlO30thgV64gOfKGKWT8wKt4/tjhYZHjlMqspsT9nnK38GVCCPGs3tzHNj2eSBH3UUEywl1KNLNMmXMqvYhVUZQTa5Y9KZoUpKSk1ZEoptlfD4iRoce0gAcIB3QQDfDq6kAk21e3E8DV/tO2XBYu3KGQD+QirWIwuaN1WylgBfLcXAAFwCL6ADiKqT4PSSJwzxSoEY5rkM+cOcvEA3XhoOg1plSTafvkN2aVjdQR5URegA9hapKyWC29iYY1SbD79kAXexyoucKLZmR7ZWPMAkXrS7PxO9iikKsmdFbIwsy5gDlYciL2NIzpyjqxNxa3Pm0scsETySXso4DVmJ0VFHN2JCgcyRUmwdjsrGfE2bEuuUgapDGTfcx+F7Zm4sR0CgfMVhlkXK4uLgjUghlN1ZSNQwIBBHC1ZrafaXEwNiMOoacZCiSsuWRJWS4uY1KyKoZT8KsLfNxD3Z0qabvv/BBpvYb7Gnkdp80aJBnvhWVwc8TaglB8HIjwbhpTSvMcR2w2gDlSFUUaAJh5ybDQd5lZeHgKubO7U4zQyITzYNCxt4XRVIPjY+VVVMLUk3PRX8SSiz0KiosJNnjje2XMqta97ZgDa/O16odpJpUgvA6xtmUFimewJtoCbZr2FzfjwNJqN5WAaV8Y2F9fYk+w415djoccCGfaMjKxJyqmQBRqQCri+mlP+ykJixSoZpJA8Mz6sct0khAJBJubObG/XjTEsNljfNf6knCSV2Me0ePZ4mjjimJLxWfcyZQVlVzplzWGXja2vnbLlJA2IRGNy11BU5rKtyD4ZyoubAEkcq9KrjdLmzWGa1r21seV/Qe1Rp11BWsdjOxFg8WkigxsDoNOBHmp1XhzHKnezXJUg8jpSymuzR3PU1fgP1tOhVLYtUUUVuECptL4PUfrSum20R92fAj/AF9aU1h9o/q+ROOwUUUUiSCiiigAooooAKKwW3do40z4pYWJEbBUWIwqBdEcbwyd4tZ+RtSPE9o9qwKnxm5N97Hhn8bDdMGtYEkngBTUcJKSTUl9Ttna9j1coDxA9qDGDoQD6CvLR222sh7+ER+pEMvrwc1otldtJHljjlwslnZUDokoCljYZ1lVcoueIZq5LC1Iq+j8w1NUcDH+AV0MKg+Rf5RU1FL3YZn1OBCv4R7Cu6KK4cCsRtEsMTKykf7wFKkHUGKFSQb6EBXrb1hdtKxXHiPRxKxU9GG7YH00PpTGH+JllLc+43aGUKUs4IY6NobMiWuAeb/Su172+APxqGQ+DJlH1Un1FKQAkUItb7tWA6XlWUj0Cn+WnGCgyrH4Roh8coFj9W96ZaSQync72btuZMbhsNKyFHjsAqZe8qubglibARgEH8YOnCmvayZdyIswEjPFlXixCzIzEKNbBQTfhVbstsiJocLiZA0kzRA53ZmymRe/kU91L3INhe2lOl2XCOEUY48EUfEQW4DmQCetqWnKCmmuX7id1fTY84x+FzwhEe+WUIGQD5hG40BNhnAF+WamcW0Y8PjY3BBzJMqpcJcu0V2XNYMM0RuVvqeHGtZiNhQvMZWW7FFS1gBZT3TcC9wCy8eDMOBpkota2ltBbkOgqcsSmrW9sm6l1sK8Bt6KQHMd0wJDI5AIsSLgg2ZdL3HXW3CmtAopWTXIrCmmzfg9T+lK6abM+D1P6U72f+t5EZbFuiiitwgRYpbo3kfpSWnxFIbVkdpx70WTiFFFFZhIKKKhxWLjiAMrpGCbAswUEnUAXOp0OnhQlcCailWK7RYdFvvQ+jG0f3h7ilzfLfLop1awvpWfj7ZSbpJ5BhoY5ADGryPcqdRmlAyhiOWU+tWxozlsjqV9ilhsUFxW0i1yTiyqgAkk7mPQDyBPpSjbW0ShyyrZ3WCNFvfL9omkMguLjRY0BtzAqTYmPieWdt4JJXxEuI3cAeeyMmQZsiXsAeOmtvKpe0oQnDz5RKpVhFbUNNdXw5BHK4cdO9WjFWkk17Revg3G0WMAjkcC43rKo4XJl3Q16F7m/Q3rrYuL3mKwy8PvMQxH/pIy2/mdT6UvxkCQRYGORwqo653ZwoO7jY3ZjobyZDbqfCpcIYcLi8LM7lYMmJJlN3TPMY2GZx8KkBrE6aAXqtxTi7eP7M7Ubys9DoqOCdXF0ZWFgbqQdGGYHTkQQRUlZosFfCbcahmw2Y3zOPBXIHsK4+wKfiLv/eke3sDY+1d0A6bGxgqDIl2OUDMLk9LVisTLvHl3bWWfESWYWN1SLLdbgggmL1B8aebR7N76STO53TWCxKWjQLbvBlQjeZmLk30s1rcbzJ2eUkCRrxjhGq5Li1rM2YkjwXL0NxpTFOUIa3LINR1ZlZcKUGHaZ0yRx2lkLZVusbJz5EuTx+XxriDtEgijyJNKwRb5YmVb5Re8kmVOPjXe2NglZcFAZMihcRL90qWzI8QWyurAKN81hbTSoptkTXV45ll0FlnQe6vGAFOvHKacjw5JOT93LczesTvZHaTFRQiOOCIqpfIWkZrIzFlUsqhO6Dl0c6AVOvbvEA2aLBk9BimB9gjUgxWy8Y4G8gicg3zCRW+kmlvDL5WqtN2dxMh7yKl+A3qKth0VVYcxy51a6WHert9f7KXB9DUr/tEdT95hoz/cxSk+zotNsD23ik4wToeYyxvb+Rz9RWIh7OTwraORA7AgLYyXGl7kBMqi4ufHxsW0OwnICnEMoRrLu441I0B0LhyONVTo4bl/J1UpHoGzdoRzxiSI5lJYagqQykqylWAIIIIsatUo7KYVY8HEFvY53uTcneSM9yeZ73Gm9Zk0lJpbFYU02b8Hqf0pXTbZ4+7Hr+dOdnL83yIy2LNFFFbhAKSYlbOw8TTukuL/AHj+dZvaS7kfmSiRUUUVjkwooooA4aMFgxALAEBrC4BtcA8QDYe1fVQC9gBfjoK6ooAjigVSSqqpPEhQL+dqWYvYEbyFwSgaxlVCV3mUWXUHunqVsTYC+lN6K6pNapgnYy+w+y+6xRnlCOQrpExZ3dVErbs94WzGIqGbjdedzTn9kRC+VcoJLEA6EsbtpyuSTp1PWr9FSlVlJ3bOptO4owvZvDxxRxohCxligDuCMzM1rgi4BYkDlpa1M4YgqgAsbc2ZmPqzEk1JRUXKUt2cCiiiuAFFFFAGY7Qi+Ow38ME9/wDHJBb/AKDUMWmnS35V1tFi2Pn6JFCg/vMZHb6GOoo2+8kHQIffN/SnYrupeHv9xul8KFhkP2/Qn4UUi+hBSZzcearr/Wru0CUtKLEIrZgb6qcpYg9QE4c71UWEfbS3Ph4d2MW/6zV/aMReGVVALMjKATYEkW1PIVY90SWzPsOskp6FV9Aob83PsKqwT2mkH8TflCP++pcFLeSa9ge6xANwCbobGwuLxHkKpRR5sRIL21kN/FThGH5ChLXUGzY9mmvgsGf+BF77tb0ypB2TxNlkw7fFExK8NYZGLRkeC3Mf+Dxp/SNRWmxJqzsFO4EsqjoBSeBLso6kU8rS7Mh8UvIhIKKKK1SIUmxn7x/OnNKdopZyeoB/Ss/tFXpJ+JKJWooorFJhRRRQAUUUUAFFFFABRRRQAUUUUARzlspyBS3IMSF9SATw8KrZsQPlhP8AjkW3/Ib/AEq7RXUwFbxYiVGUssB7wDKMzMRcK471lU6HLcm2hIpZj8a8GaKebOJA9wlxMqs/dy5WDElMwuouGA+Ea1p64aMEgkAkcDapxnbdAY7ARvZ3l/eSNnfgSNAqrcaEhFUEjQkE86jfEZc8wilMQADzgJuwELa5SwdlBJuyqRzvYE1rZdmxsCLWvfUEg6+NSfZE3W6ygR5MmUaDJly5RblbSreOuhc6tklEyceDAleTMSWtYaWHdVSRz1CD69a7nxAUgWZmPwois7nxCqCbC4ueA5kVok2VEAoAIAtbvHgBYDXlU2EwMcRYxrYtqxuST0FzrYchwFDrIk6ytoYvAQpHNKCJUlk75SW4uoZjeP5SAXN8p0uL2vrK0GSVpNMpUljc3VlABNuYKqL9Ci9dNXtTZseIQLIDocyMpyujDgyMOB+hFwQQbUik2PiY9FaPELw1+6lt42ujn0QVONZS3eoQqrZlLE4PEsIpoYXVwLxurwGRVe1w6OwVkItdLnkdCARpNl4WVVUysAdcyKS6dL5mAbMSA2t7FmGvGrGzMKYoljLZgui9QvJb8wo0HOwF7mrVUVKrloUyd3qW9mpd79B+elNKpbLSyk9T+VXa2sDDLRXjqUvcKKKKbOBXEsQb4heu6K40mrMCqcAniPWuDs5ep+lXaKoeFov/AKnbsoHZo/F9P86+HZv8X0/zphRUHgqH+vq/uF2Lv2afxD2r5+zm6j60yorn4Cj09QzMV/s5uo+v9KP2e/h7/wCVNKKj/j6PidzMVfYH8Pevn2F+n1FNqK5/jqXj78gzMT/Yn/D9RXw4R/wmnNFcfZtPq/fkGYSGBh8p9jXO7PQ+xp7RUH2ZHlIMwjETfhPsa6GGf8J9qdUULs2POQZhOME/T6iuvsD9B702oqxdnUur9+QZmKvsD+HvX0bPfw9/8qaUV3/H0fEMzFo2cebD612Nm9W+n+dX6KmsDQXL1ZzMymNnLzJ+n9KkXBJ0v6mrFFWLDUVtFBdnKKALDQV1RRVyVtEcCiiiugFFFFABRRRQAUUUUAFFFFABRRRQAUUUUAFFFFABRRRQAUUUUAFFFFABRRRQAUUUUAFFFFABRRRQAUUUU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2" name="11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PE" sz="2000" b="1" dirty="0" smtClean="0">
                <a:solidFill>
                  <a:schemeClr val="bg1"/>
                </a:solidFill>
              </a:rPr>
              <a:t>MITIGACIÓN</a:t>
            </a:r>
            <a:endParaRPr lang="es-PE" sz="2000" b="1" dirty="0">
              <a:solidFill>
                <a:schemeClr val="bg1"/>
              </a:solidFill>
            </a:endParaRPr>
          </a:p>
        </p:txBody>
      </p:sp>
      <p:sp>
        <p:nvSpPr>
          <p:cNvPr id="2" name="1 CuadroTexto"/>
          <p:cNvSpPr txBox="1"/>
          <p:nvPr/>
        </p:nvSpPr>
        <p:spPr>
          <a:xfrm>
            <a:off x="5076056" y="2576810"/>
            <a:ext cx="2016224" cy="646331"/>
          </a:xfrm>
          <a:prstGeom prst="rect">
            <a:avLst/>
          </a:prstGeom>
          <a:solidFill>
            <a:srgbClr val="FFC000"/>
          </a:solidFill>
        </p:spPr>
        <p:txBody>
          <a:bodyPr wrap="square" rtlCol="0">
            <a:spAutoFit/>
          </a:bodyPr>
          <a:lstStyle/>
          <a:p>
            <a:r>
              <a:rPr lang="es-PE" dirty="0" smtClean="0"/>
              <a:t>Buscar foto de bosques</a:t>
            </a:r>
            <a:endParaRPr lang="es-PE"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276872"/>
            <a:ext cx="5751864" cy="3837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5379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2 Marcador de contenido"/>
          <p:cNvSpPr txBox="1">
            <a:spLocks/>
          </p:cNvSpPr>
          <p:nvPr/>
        </p:nvSpPr>
        <p:spPr>
          <a:xfrm>
            <a:off x="279137" y="1092572"/>
            <a:ext cx="7677239" cy="435265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PE" sz="2000" dirty="0" smtClean="0"/>
              <a:t>Emisiones pasadas y actuales generan impactos globales.</a:t>
            </a:r>
          </a:p>
          <a:p>
            <a:endParaRPr lang="es-ES" sz="2000" dirty="0"/>
          </a:p>
          <a:p>
            <a:r>
              <a:rPr lang="es-ES" sz="2000" dirty="0" smtClean="0"/>
              <a:t>El mundo es intensivo en emisiones. Si seguimos esta tendencia, el cambio climático se exacerbará. </a:t>
            </a:r>
            <a:endParaRPr lang="es-PE" sz="2000" dirty="0"/>
          </a:p>
          <a:p>
            <a:endParaRPr lang="es-PE" sz="2000" dirty="0" smtClean="0"/>
          </a:p>
          <a:p>
            <a:r>
              <a:rPr lang="es-PE" sz="2000" dirty="0" smtClean="0"/>
              <a:t>El costo de mitigación aumenta si demoramos demasiado.</a:t>
            </a:r>
            <a:endParaRPr lang="es-PE" sz="2000" dirty="0"/>
          </a:p>
          <a:p>
            <a:endParaRPr lang="es-PE" sz="2000" dirty="0" smtClean="0"/>
          </a:p>
          <a:p>
            <a:r>
              <a:rPr lang="es-PE" sz="2000" dirty="0" smtClean="0"/>
              <a:t>Aún estamos a tiempo para tomar medidas.</a:t>
            </a:r>
            <a:endParaRPr lang="es-ES" sz="2000" dirty="0"/>
          </a:p>
        </p:txBody>
      </p:sp>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09"/>
          <a:stretch/>
        </p:blipFill>
        <p:spPr bwMode="auto">
          <a:xfrm>
            <a:off x="-6159996" y="-243659"/>
            <a:ext cx="11001772"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a:solidFill>
                  <a:schemeClr val="bg1"/>
                </a:solidFill>
              </a:rPr>
              <a:t>¿</a:t>
            </a:r>
            <a:r>
              <a:rPr lang="es-ES" sz="2000" b="1" dirty="0" smtClean="0">
                <a:solidFill>
                  <a:schemeClr val="bg1"/>
                </a:solidFill>
              </a:rPr>
              <a:t>POR QUÉ ES NECESARIO MITIGAR? </a:t>
            </a:r>
            <a:endParaRPr lang="es-PE" sz="2000" b="1" dirty="0">
              <a:solidFill>
                <a:schemeClr val="bg1"/>
              </a:solidFill>
            </a:endParaRPr>
          </a:p>
        </p:txBody>
      </p:sp>
      <p:pic>
        <p:nvPicPr>
          <p:cNvPr id="13" name="Picture 3" descr="D:\PAOLA\Diseño\Freelos\COP20\PNGS_CON_ELEMENTOS_GRAFICOS_PPT-2014-08-08\PNGS CON ELEMENTOS GRAFICOS PPT\6d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052736"/>
            <a:ext cx="655894" cy="540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D:\PAOLA\Diseño\Freelos\COP20\PNGS_CON_ELEMENTOS_GRAFICOS_PPT-2014-08-08\PNGS CON ELEMENTOS GRAFICOS PPT\6d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772816"/>
            <a:ext cx="655894" cy="540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D:\PAOLA\Diseño\Freelos\COP20\PNGS_CON_ELEMENTOS_GRAFICOS_PPT-2014-08-08\PNGS CON ELEMENTOS GRAFICOS PPT\6d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780928"/>
            <a:ext cx="655894" cy="540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D:\PAOLA\Diseño\Freelos\COP20\PNGS_CON_ELEMENTOS_GRAFICOS_PPT-2014-08-08\PNGS CON ELEMENTOS GRAFICOS PPT\6d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3501008"/>
            <a:ext cx="655894" cy="540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83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8 CuadroTexto"/>
          <p:cNvSpPr txBox="1"/>
          <p:nvPr/>
        </p:nvSpPr>
        <p:spPr>
          <a:xfrm>
            <a:off x="149821" y="1185389"/>
            <a:ext cx="1656184" cy="646331"/>
          </a:xfrm>
          <a:prstGeom prst="rect">
            <a:avLst/>
          </a:prstGeom>
          <a:noFill/>
        </p:spPr>
        <p:txBody>
          <a:bodyPr wrap="square" rtlCol="0">
            <a:spAutoFit/>
          </a:bodyPr>
          <a:lstStyle/>
          <a:p>
            <a:pPr algn="ctr"/>
            <a:r>
              <a:rPr lang="es-ES" sz="900" dirty="0" smtClean="0">
                <a:solidFill>
                  <a:schemeClr val="bg1"/>
                </a:solidFill>
              </a:rPr>
              <a:t>Concentración de dióxido de carbono se eleva tres o cuatro veces más que los niveles pre-industriales</a:t>
            </a:r>
            <a:endParaRPr lang="es-ES" sz="900" b="1" dirty="0">
              <a:solidFill>
                <a:schemeClr val="bg1"/>
              </a:solidFill>
            </a:endParaRPr>
          </a:p>
        </p:txBody>
      </p:sp>
      <p:sp>
        <p:nvSpPr>
          <p:cNvPr id="13" name="Rectángulo 26"/>
          <p:cNvSpPr/>
          <p:nvPr/>
        </p:nvSpPr>
        <p:spPr>
          <a:xfrm>
            <a:off x="507921" y="6111664"/>
            <a:ext cx="3578299" cy="3345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4 CuadroTexto"/>
          <p:cNvSpPr txBox="1"/>
          <p:nvPr/>
        </p:nvSpPr>
        <p:spPr>
          <a:xfrm>
            <a:off x="705294" y="6083509"/>
            <a:ext cx="3380926" cy="338554"/>
          </a:xfrm>
          <a:prstGeom prst="rect">
            <a:avLst/>
          </a:prstGeom>
          <a:noFill/>
        </p:spPr>
        <p:txBody>
          <a:bodyPr wrap="none" rtlCol="0">
            <a:spAutoFit/>
          </a:bodyPr>
          <a:lstStyle/>
          <a:p>
            <a:r>
              <a:rPr lang="es-ES" sz="1600" dirty="0" smtClean="0"/>
              <a:t>Fuente: </a:t>
            </a:r>
            <a:r>
              <a:rPr lang="es-ES" sz="1600" dirty="0" err="1" smtClean="0"/>
              <a:t>University</a:t>
            </a:r>
            <a:r>
              <a:rPr lang="es-ES" sz="1600" dirty="0" smtClean="0"/>
              <a:t> of Cambridge, 2013</a:t>
            </a:r>
            <a:endParaRPr lang="es-ES" sz="1600" dirty="0"/>
          </a:p>
        </p:txBody>
      </p:sp>
      <p:pic>
        <p:nvPicPr>
          <p:cNvPr id="15" name="Imagen 51" descr="arrow_fuen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6147355"/>
            <a:ext cx="226323" cy="258655"/>
          </a:xfrm>
          <a:prstGeom prst="rect">
            <a:avLst/>
          </a:prstGeom>
        </p:spPr>
      </p:pic>
      <p:sp>
        <p:nvSpPr>
          <p:cNvPr id="16" name="18 CuadroTexto"/>
          <p:cNvSpPr txBox="1"/>
          <p:nvPr/>
        </p:nvSpPr>
        <p:spPr>
          <a:xfrm>
            <a:off x="307475" y="1412776"/>
            <a:ext cx="1656184" cy="584775"/>
          </a:xfrm>
          <a:prstGeom prst="rect">
            <a:avLst/>
          </a:prstGeom>
          <a:noFill/>
        </p:spPr>
        <p:txBody>
          <a:bodyPr wrap="square" rtlCol="0">
            <a:spAutoFit/>
          </a:bodyPr>
          <a:lstStyle/>
          <a:p>
            <a:pPr algn="ctr"/>
            <a:r>
              <a:rPr lang="es-ES" sz="800" dirty="0" smtClean="0">
                <a:solidFill>
                  <a:schemeClr val="bg1"/>
                </a:solidFill>
              </a:rPr>
              <a:t>Concentración de dióxido de carbono se eleva tres o cuatro veces más que los niveles pre-industriales</a:t>
            </a:r>
            <a:endParaRPr lang="es-ES" sz="800" b="1" dirty="0">
              <a:solidFill>
                <a:schemeClr val="bg1"/>
              </a:solidFill>
            </a:endParaRPr>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692151"/>
            <a:ext cx="8928546" cy="539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a:solidFill>
                  <a:schemeClr val="tx1">
                    <a:lumMod val="85000"/>
                    <a:lumOff val="15000"/>
                  </a:schemeClr>
                </a:solidFill>
              </a:rPr>
              <a:t>¿</a:t>
            </a:r>
            <a:r>
              <a:rPr lang="es-ES" sz="2000" b="1" dirty="0" smtClean="0">
                <a:solidFill>
                  <a:schemeClr val="tx1">
                    <a:lumMod val="85000"/>
                    <a:lumOff val="15000"/>
                  </a:schemeClr>
                </a:solidFill>
              </a:rPr>
              <a:t>POR QUÉ ES NECESARIO MITIGAR AHORA? </a:t>
            </a:r>
            <a:endParaRPr lang="es-PE" sz="2000" b="1" dirty="0">
              <a:solidFill>
                <a:schemeClr val="tx1">
                  <a:lumMod val="85000"/>
                  <a:lumOff val="15000"/>
                </a:schemeClr>
              </a:solidFill>
            </a:endParaRPr>
          </a:p>
        </p:txBody>
      </p:sp>
    </p:spTree>
    <p:extLst>
      <p:ext uri="{BB962C8B-B14F-4D97-AF65-F5344CB8AC3E}">
        <p14:creationId xmlns:p14="http://schemas.microsoft.com/office/powerpoint/2010/main" val="1528992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034" y="597842"/>
            <a:ext cx="5149298" cy="582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31 Rectángulo redondeado"/>
          <p:cNvSpPr/>
          <p:nvPr/>
        </p:nvSpPr>
        <p:spPr>
          <a:xfrm>
            <a:off x="395536" y="2132856"/>
            <a:ext cx="3131840" cy="3024336"/>
          </a:xfrm>
          <a:prstGeom prst="roundRect">
            <a:avLst>
              <a:gd name="adj" fmla="val 624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dirty="0" smtClean="0"/>
              <a:t>Todavía estamos a tiempo, pero debemos tomar acción ahora.</a:t>
            </a:r>
          </a:p>
          <a:p>
            <a:pPr lvl="0"/>
            <a:endParaRPr lang="es-PE" dirty="0"/>
          </a:p>
          <a:p>
            <a:pPr lvl="0"/>
            <a:r>
              <a:rPr lang="es-ES" dirty="0" smtClean="0"/>
              <a:t>Al año 2011, ya hemos emitido la mitad de lo que podemos darnos el lujo de emitir para mantenernos bajo los 2°C de aumento en temperatura</a:t>
            </a:r>
          </a:p>
        </p:txBody>
      </p:sp>
      <p:sp>
        <p:nvSpPr>
          <p:cNvPr id="10" name="Rectángulo 6"/>
          <p:cNvSpPr/>
          <p:nvPr/>
        </p:nvSpPr>
        <p:spPr>
          <a:xfrm>
            <a:off x="107504" y="6071810"/>
            <a:ext cx="3024336" cy="29434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4 CuadroTexto"/>
          <p:cNvSpPr txBox="1"/>
          <p:nvPr/>
        </p:nvSpPr>
        <p:spPr>
          <a:xfrm>
            <a:off x="288000" y="6069600"/>
            <a:ext cx="2582310" cy="276999"/>
          </a:xfrm>
          <a:prstGeom prst="rect">
            <a:avLst/>
          </a:prstGeom>
          <a:noFill/>
        </p:spPr>
        <p:txBody>
          <a:bodyPr wrap="none" rtlCol="0">
            <a:spAutoFit/>
          </a:bodyPr>
          <a:lstStyle/>
          <a:p>
            <a:r>
              <a:rPr lang="es-ES" sz="1200" dirty="0" smtClean="0"/>
              <a:t>Fuente: </a:t>
            </a:r>
            <a:r>
              <a:rPr lang="es-ES" sz="1200" dirty="0" err="1" smtClean="0"/>
              <a:t>University</a:t>
            </a:r>
            <a:r>
              <a:rPr lang="es-ES" sz="1200" dirty="0" smtClean="0"/>
              <a:t> of Cambridge, 2013</a:t>
            </a:r>
            <a:endParaRPr lang="es-ES" sz="1200" dirty="0"/>
          </a:p>
        </p:txBody>
      </p:sp>
      <p:pic>
        <p:nvPicPr>
          <p:cNvPr id="12" name="Imagen 8" descr="arrow_fuen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35" y="6107501"/>
            <a:ext cx="226323" cy="258655"/>
          </a:xfrm>
          <a:prstGeom prst="rect">
            <a:avLst/>
          </a:prstGeom>
        </p:spPr>
      </p:pic>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0409"/>
          <a:stretch/>
        </p:blipFill>
        <p:spPr bwMode="auto">
          <a:xfrm>
            <a:off x="-5565676" y="-243659"/>
            <a:ext cx="11001772"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8 Rectángulo"/>
          <p:cNvSpPr/>
          <p:nvPr/>
        </p:nvSpPr>
        <p:spPr>
          <a:xfrm>
            <a:off x="539552" y="-59556"/>
            <a:ext cx="4896544"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a:solidFill>
                  <a:schemeClr val="bg1"/>
                </a:solidFill>
              </a:rPr>
              <a:t>¿</a:t>
            </a:r>
            <a:r>
              <a:rPr lang="es-ES" sz="2000" b="1" dirty="0" smtClean="0">
                <a:solidFill>
                  <a:schemeClr val="bg1"/>
                </a:solidFill>
              </a:rPr>
              <a:t>POR QUÉ ES NECESARIO MITIGAR AHORA? </a:t>
            </a:r>
            <a:endParaRPr lang="es-PE" sz="2000" b="1" dirty="0">
              <a:solidFill>
                <a:schemeClr val="bg1"/>
              </a:solidFill>
            </a:endParaRPr>
          </a:p>
        </p:txBody>
      </p:sp>
    </p:spTree>
    <p:extLst>
      <p:ext uri="{BB962C8B-B14F-4D97-AF65-F5344CB8AC3E}">
        <p14:creationId xmlns:p14="http://schemas.microsoft.com/office/powerpoint/2010/main" val="3774510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09"/>
          <a:stretch/>
        </p:blipFill>
        <p:spPr bwMode="auto">
          <a:xfrm>
            <a:off x="-3351684"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1772816"/>
            <a:ext cx="1554868" cy="136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864600" y="3175440"/>
            <a:ext cx="1489370" cy="646331"/>
          </a:xfrm>
          <a:prstGeom prst="rect">
            <a:avLst/>
          </a:prstGeom>
          <a:noFill/>
        </p:spPr>
        <p:txBody>
          <a:bodyPr wrap="square" rtlCol="0">
            <a:spAutoFit/>
          </a:bodyPr>
          <a:lstStyle>
            <a:defPPr>
              <a:defRPr lang="es-ES"/>
            </a:defPPr>
            <a:lvl1pPr>
              <a:defRPr sz="2400" b="1">
                <a:solidFill>
                  <a:schemeClr val="accent6">
                    <a:lumMod val="50000"/>
                  </a:schemeClr>
                </a:solidFill>
              </a:defRPr>
            </a:lvl1pPr>
          </a:lstStyle>
          <a:p>
            <a:pPr algn="ctr"/>
            <a:r>
              <a:rPr lang="es-PE" sz="1800" dirty="0">
                <a:solidFill>
                  <a:schemeClr val="tx1"/>
                </a:solidFill>
              </a:rPr>
              <a:t>Actividad industrial</a:t>
            </a:r>
          </a:p>
        </p:txBody>
      </p:sp>
      <p:sp>
        <p:nvSpPr>
          <p:cNvPr id="11" name="10 CuadroTexto"/>
          <p:cNvSpPr txBox="1"/>
          <p:nvPr/>
        </p:nvSpPr>
        <p:spPr>
          <a:xfrm>
            <a:off x="782003" y="1196752"/>
            <a:ext cx="4399859" cy="400110"/>
          </a:xfrm>
          <a:prstGeom prst="rect">
            <a:avLst/>
          </a:prstGeom>
          <a:noFill/>
        </p:spPr>
        <p:txBody>
          <a:bodyPr wrap="none" rtlCol="0">
            <a:spAutoFit/>
          </a:bodyPr>
          <a:lstStyle/>
          <a:p>
            <a:r>
              <a:rPr lang="es-ES" sz="2000" b="1" dirty="0" smtClean="0">
                <a:solidFill>
                  <a:srgbClr val="84B32F"/>
                </a:solidFill>
              </a:rPr>
              <a:t>Principales fuentes de emisiones de GEI</a:t>
            </a:r>
            <a:endParaRPr lang="es-ES" sz="2000" b="1" dirty="0">
              <a:solidFill>
                <a:srgbClr val="84B32F"/>
              </a:solidFill>
            </a:endParaRPr>
          </a:p>
        </p:txBody>
      </p:sp>
      <p:sp>
        <p:nvSpPr>
          <p:cNvPr id="13" name="12 CuadroTexto"/>
          <p:cNvSpPr txBox="1"/>
          <p:nvPr/>
        </p:nvSpPr>
        <p:spPr>
          <a:xfrm>
            <a:off x="3486533" y="3139957"/>
            <a:ext cx="3173699" cy="646331"/>
          </a:xfrm>
          <a:prstGeom prst="rect">
            <a:avLst/>
          </a:prstGeom>
          <a:noFill/>
        </p:spPr>
        <p:txBody>
          <a:bodyPr wrap="square" rtlCol="0">
            <a:spAutoFit/>
          </a:bodyPr>
          <a:lstStyle/>
          <a:p>
            <a:pPr algn="ctr"/>
            <a:r>
              <a:rPr lang="es-ES" b="1" dirty="0" smtClean="0"/>
              <a:t>Deforestación y cambio de uso de suelo</a:t>
            </a:r>
            <a:endParaRPr lang="es-ES" b="1" dirty="0"/>
          </a:p>
        </p:txBody>
      </p:sp>
      <p:sp>
        <p:nvSpPr>
          <p:cNvPr id="14" name="13 CuadroTexto"/>
          <p:cNvSpPr txBox="1"/>
          <p:nvPr/>
        </p:nvSpPr>
        <p:spPr>
          <a:xfrm>
            <a:off x="380644" y="3139957"/>
            <a:ext cx="2895212" cy="646331"/>
          </a:xfrm>
          <a:prstGeom prst="rect">
            <a:avLst/>
          </a:prstGeom>
          <a:noFill/>
        </p:spPr>
        <p:txBody>
          <a:bodyPr wrap="square" rtlCol="0">
            <a:spAutoFit/>
          </a:bodyPr>
          <a:lstStyle/>
          <a:p>
            <a:pPr algn="ctr"/>
            <a:r>
              <a:rPr lang="es-ES" b="1" dirty="0" smtClean="0"/>
              <a:t>Quema de combustibles fósiles</a:t>
            </a:r>
            <a:endParaRPr lang="es-ES" b="1" dirty="0"/>
          </a:p>
        </p:txBody>
      </p:sp>
      <p:sp>
        <p:nvSpPr>
          <p:cNvPr id="18" name="17 CuadroTexto"/>
          <p:cNvSpPr txBox="1"/>
          <p:nvPr/>
        </p:nvSpPr>
        <p:spPr>
          <a:xfrm>
            <a:off x="4872898" y="5255764"/>
            <a:ext cx="2708547" cy="646331"/>
          </a:xfrm>
          <a:prstGeom prst="rect">
            <a:avLst/>
          </a:prstGeom>
          <a:noFill/>
        </p:spPr>
        <p:txBody>
          <a:bodyPr wrap="square" rtlCol="0">
            <a:spAutoFit/>
          </a:bodyPr>
          <a:lstStyle>
            <a:defPPr>
              <a:defRPr lang="es-ES"/>
            </a:defPPr>
            <a:lvl1pPr>
              <a:defRPr sz="2400" b="1">
                <a:solidFill>
                  <a:schemeClr val="accent6">
                    <a:lumMod val="50000"/>
                  </a:schemeClr>
                </a:solidFill>
              </a:defRPr>
            </a:lvl1pPr>
          </a:lstStyle>
          <a:p>
            <a:pPr algn="ctr"/>
            <a:r>
              <a:rPr lang="es-PE" sz="1800" dirty="0" smtClean="0">
                <a:solidFill>
                  <a:schemeClr val="tx1"/>
                </a:solidFill>
              </a:rPr>
              <a:t>Ganadería y mal manejo de residuos</a:t>
            </a:r>
            <a:endParaRPr lang="es-PE" sz="1800" dirty="0">
              <a:solidFill>
                <a:schemeClr val="tx1"/>
              </a:solidFill>
            </a:endParaRPr>
          </a:p>
        </p:txBody>
      </p:sp>
      <p:sp>
        <p:nvSpPr>
          <p:cNvPr id="20" name="19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PE" sz="2000" b="1" dirty="0" smtClean="0">
                <a:solidFill>
                  <a:schemeClr val="bg1"/>
                </a:solidFill>
              </a:rPr>
              <a:t>CÓMO MITIGAR EL CAMBIO  CLIMÁTICO?</a:t>
            </a:r>
            <a:endParaRPr lang="es-PE" sz="2000" b="1" dirty="0">
              <a:solidFill>
                <a:schemeClr val="bg1"/>
              </a:solidFill>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119" y="2223478"/>
            <a:ext cx="1977833" cy="97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8208" y="4167019"/>
            <a:ext cx="2077925" cy="105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3271" y="1706286"/>
            <a:ext cx="1886881" cy="143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21 CuadroTexto"/>
          <p:cNvSpPr txBox="1"/>
          <p:nvPr/>
        </p:nvSpPr>
        <p:spPr>
          <a:xfrm>
            <a:off x="1344724" y="5314333"/>
            <a:ext cx="2708547" cy="646331"/>
          </a:xfrm>
          <a:prstGeom prst="rect">
            <a:avLst/>
          </a:prstGeom>
          <a:noFill/>
        </p:spPr>
        <p:txBody>
          <a:bodyPr wrap="square" rtlCol="0">
            <a:spAutoFit/>
          </a:bodyPr>
          <a:lstStyle>
            <a:defPPr>
              <a:defRPr lang="es-ES"/>
            </a:defPPr>
            <a:lvl1pPr>
              <a:defRPr sz="2400" b="1">
                <a:solidFill>
                  <a:schemeClr val="accent6">
                    <a:lumMod val="50000"/>
                  </a:schemeClr>
                </a:solidFill>
              </a:defRPr>
            </a:lvl1pPr>
          </a:lstStyle>
          <a:p>
            <a:pPr algn="ctr"/>
            <a:r>
              <a:rPr lang="es-PE" sz="1800" dirty="0" smtClean="0">
                <a:solidFill>
                  <a:schemeClr val="tx1"/>
                </a:solidFill>
              </a:rPr>
              <a:t>Basura, residuos</a:t>
            </a:r>
          </a:p>
          <a:p>
            <a:pPr algn="ctr"/>
            <a:r>
              <a:rPr lang="es-PE" sz="1800" dirty="0" smtClean="0">
                <a:solidFill>
                  <a:schemeClr val="tx1"/>
                </a:solidFill>
              </a:rPr>
              <a:t>orgánicos</a:t>
            </a:r>
            <a:endParaRPr lang="es-PE" sz="1800" dirty="0">
              <a:solidFill>
                <a:schemeClr val="tx1"/>
              </a:solidFill>
            </a:endParaRPr>
          </a:p>
        </p:txBody>
      </p:sp>
      <p:pic>
        <p:nvPicPr>
          <p:cNvPr id="2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2250" y="3956649"/>
            <a:ext cx="940091" cy="1261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278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09"/>
          <a:stretch/>
        </p:blipFill>
        <p:spPr bwMode="auto">
          <a:xfrm>
            <a:off x="-3351684" y="-243659"/>
            <a:ext cx="9867900" cy="8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8 Rectángulo"/>
          <p:cNvSpPr/>
          <p:nvPr/>
        </p:nvSpPr>
        <p:spPr>
          <a:xfrm>
            <a:off x="539552" y="-59556"/>
            <a:ext cx="8604448" cy="752252"/>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s-ES" sz="2000" b="1" dirty="0" smtClean="0">
                <a:solidFill>
                  <a:schemeClr val="bg1"/>
                </a:solidFill>
              </a:rPr>
              <a:t>EJEMPLOS DE MEDIDAS DE MITIGACIÓN</a:t>
            </a:r>
            <a:endParaRPr lang="es-PE" sz="2000" b="1" dirty="0">
              <a:solidFill>
                <a:schemeClr val="bg1"/>
              </a:solidFill>
            </a:endParaRPr>
          </a:p>
        </p:txBody>
      </p:sp>
      <p:sp>
        <p:nvSpPr>
          <p:cNvPr id="27" name="5 Rectángulo redondeado"/>
          <p:cNvSpPr/>
          <p:nvPr/>
        </p:nvSpPr>
        <p:spPr>
          <a:xfrm>
            <a:off x="1352896" y="964521"/>
            <a:ext cx="4429895" cy="810000"/>
          </a:xfrm>
          <a:prstGeom prst="roundRect">
            <a:avLst/>
          </a:prstGeom>
          <a:solidFill>
            <a:srgbClr val="F5F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dirty="0">
                <a:solidFill>
                  <a:schemeClr val="tx1">
                    <a:lumMod val="95000"/>
                    <a:lumOff val="5000"/>
                  </a:schemeClr>
                </a:solidFill>
              </a:rPr>
              <a:t>Recuperación de pastos degradados con pasturas mejoradas.</a:t>
            </a:r>
            <a:endParaRPr lang="es-ES" dirty="0">
              <a:solidFill>
                <a:schemeClr val="tx1">
                  <a:lumMod val="95000"/>
                  <a:lumOff val="5000"/>
                </a:schemeClr>
              </a:solidFill>
            </a:endParaRPr>
          </a:p>
        </p:txBody>
      </p:sp>
      <p:sp>
        <p:nvSpPr>
          <p:cNvPr id="28" name="8 Rectángulo redondeado"/>
          <p:cNvSpPr/>
          <p:nvPr/>
        </p:nvSpPr>
        <p:spPr>
          <a:xfrm>
            <a:off x="1352896" y="5360408"/>
            <a:ext cx="4429895" cy="810000"/>
          </a:xfrm>
          <a:prstGeom prst="roundRect">
            <a:avLst/>
          </a:prstGeom>
          <a:solidFill>
            <a:srgbClr val="F5F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dirty="0">
                <a:solidFill>
                  <a:schemeClr val="tx1"/>
                </a:solidFill>
              </a:rPr>
              <a:t>Sistema de transporte eficiente</a:t>
            </a:r>
            <a:endParaRPr lang="es-ES" dirty="0">
              <a:solidFill>
                <a:schemeClr val="tx1"/>
              </a:solidFill>
            </a:endParaRPr>
          </a:p>
        </p:txBody>
      </p:sp>
      <p:sp>
        <p:nvSpPr>
          <p:cNvPr id="29" name="9 Rectángulo redondeado"/>
          <p:cNvSpPr/>
          <p:nvPr/>
        </p:nvSpPr>
        <p:spPr>
          <a:xfrm>
            <a:off x="1352896" y="2023916"/>
            <a:ext cx="4429895" cy="810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dirty="0">
                <a:solidFill>
                  <a:schemeClr val="tx1"/>
                </a:solidFill>
              </a:rPr>
              <a:t>Fuentes de energía renovable para generar electricidad</a:t>
            </a:r>
            <a:endParaRPr lang="es-ES" dirty="0">
              <a:solidFill>
                <a:schemeClr val="tx1"/>
              </a:solidFill>
            </a:endParaRPr>
          </a:p>
        </p:txBody>
      </p:sp>
      <p:sp>
        <p:nvSpPr>
          <p:cNvPr id="30" name="10 Rectángulo redondeado"/>
          <p:cNvSpPr/>
          <p:nvPr/>
        </p:nvSpPr>
        <p:spPr>
          <a:xfrm>
            <a:off x="1352896" y="4241626"/>
            <a:ext cx="4429895" cy="810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dirty="0">
                <a:solidFill>
                  <a:schemeClr val="tx1"/>
                </a:solidFill>
              </a:rPr>
              <a:t>Manejo forestal sostenible</a:t>
            </a:r>
            <a:endParaRPr lang="es-ES" dirty="0">
              <a:solidFill>
                <a:schemeClr val="tx1"/>
              </a:solidFill>
            </a:endParaRPr>
          </a:p>
        </p:txBody>
      </p:sp>
      <p:sp>
        <p:nvSpPr>
          <p:cNvPr id="31" name="13 Rectángulo redondeado"/>
          <p:cNvSpPr/>
          <p:nvPr/>
        </p:nvSpPr>
        <p:spPr>
          <a:xfrm>
            <a:off x="1352896" y="3126485"/>
            <a:ext cx="4429895" cy="810000"/>
          </a:xfrm>
          <a:prstGeom prst="roundRect">
            <a:avLst/>
          </a:prstGeom>
          <a:solidFill>
            <a:srgbClr val="F5F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PE" dirty="0">
                <a:solidFill>
                  <a:schemeClr val="tx1"/>
                </a:solidFill>
              </a:rPr>
              <a:t>Sistemas de motores eléctricos </a:t>
            </a:r>
            <a:r>
              <a:rPr lang="es-PE" dirty="0" smtClean="0">
                <a:solidFill>
                  <a:schemeClr val="tx1"/>
                </a:solidFill>
              </a:rPr>
              <a:t>eficientes</a:t>
            </a:r>
            <a:endParaRPr lang="es-ES" dirty="0">
              <a:solidFill>
                <a:schemeClr val="tx1"/>
              </a:solidFill>
            </a:endParaRPr>
          </a:p>
        </p:txBody>
      </p:sp>
      <p:pic>
        <p:nvPicPr>
          <p:cNvPr id="32"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637177" y="764704"/>
            <a:ext cx="1116000" cy="1116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C:\Users\Polo_Maceda\Pictures\ener-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0288" y="1899668"/>
            <a:ext cx="1176629" cy="1116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637177" y="5207408"/>
            <a:ext cx="1116000" cy="1116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9"/>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643025" y="4104808"/>
            <a:ext cx="1149331" cy="1116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Polo_Maceda\Pictures\mot-0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3923" y="2977128"/>
            <a:ext cx="1116000" cy="110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3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5974</TotalTime>
  <Words>2672</Words>
  <Application>Microsoft Office PowerPoint</Application>
  <PresentationFormat>Presentación en pantalla (4:3)</PresentationFormat>
  <Paragraphs>207</Paragraphs>
  <Slides>29</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Calibri</vt:lpstr>
      <vt:lpstr>Times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Parra</dc:creator>
  <cp:lastModifiedBy>Joaquin Vietto</cp:lastModifiedBy>
  <cp:revision>623</cp:revision>
  <dcterms:created xsi:type="dcterms:W3CDTF">2014-07-14T16:02:28Z</dcterms:created>
  <dcterms:modified xsi:type="dcterms:W3CDTF">2020-09-15T00:57:56Z</dcterms:modified>
</cp:coreProperties>
</file>